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62"/>
  </p:notesMasterIdLst>
  <p:sldIdLst>
    <p:sldId id="256" r:id="rId2"/>
    <p:sldId id="361" r:id="rId3"/>
    <p:sldId id="359" r:id="rId4"/>
    <p:sldId id="357" r:id="rId5"/>
    <p:sldId id="358" r:id="rId6"/>
    <p:sldId id="360" r:id="rId7"/>
    <p:sldId id="362" r:id="rId8"/>
    <p:sldId id="363" r:id="rId9"/>
    <p:sldId id="364" r:id="rId10"/>
    <p:sldId id="365" r:id="rId11"/>
    <p:sldId id="285" r:id="rId12"/>
    <p:sldId id="294" r:id="rId13"/>
    <p:sldId id="367" r:id="rId14"/>
    <p:sldId id="368" r:id="rId15"/>
    <p:sldId id="369" r:id="rId16"/>
    <p:sldId id="370" r:id="rId17"/>
    <p:sldId id="371" r:id="rId18"/>
    <p:sldId id="372" r:id="rId19"/>
    <p:sldId id="373" r:id="rId20"/>
    <p:sldId id="374" r:id="rId21"/>
    <p:sldId id="295" r:id="rId22"/>
    <p:sldId id="366" r:id="rId23"/>
    <p:sldId id="376" r:id="rId24"/>
    <p:sldId id="375" r:id="rId25"/>
    <p:sldId id="377" r:id="rId26"/>
    <p:sldId id="378" r:id="rId27"/>
    <p:sldId id="379" r:id="rId28"/>
    <p:sldId id="380" r:id="rId29"/>
    <p:sldId id="381" r:id="rId30"/>
    <p:sldId id="382" r:id="rId31"/>
    <p:sldId id="383" r:id="rId32"/>
    <p:sldId id="384" r:id="rId33"/>
    <p:sldId id="385" r:id="rId34"/>
    <p:sldId id="386" r:id="rId35"/>
    <p:sldId id="387" r:id="rId36"/>
    <p:sldId id="388" r:id="rId37"/>
    <p:sldId id="390" r:id="rId38"/>
    <p:sldId id="389" r:id="rId39"/>
    <p:sldId id="391" r:id="rId40"/>
    <p:sldId id="392" r:id="rId41"/>
    <p:sldId id="393" r:id="rId42"/>
    <p:sldId id="394" r:id="rId43"/>
    <p:sldId id="395" r:id="rId44"/>
    <p:sldId id="396" r:id="rId45"/>
    <p:sldId id="397" r:id="rId46"/>
    <p:sldId id="398" r:id="rId47"/>
    <p:sldId id="399" r:id="rId48"/>
    <p:sldId id="401" r:id="rId49"/>
    <p:sldId id="402" r:id="rId50"/>
    <p:sldId id="405" r:id="rId51"/>
    <p:sldId id="406" r:id="rId52"/>
    <p:sldId id="407" r:id="rId53"/>
    <p:sldId id="408" r:id="rId54"/>
    <p:sldId id="409" r:id="rId55"/>
    <p:sldId id="410" r:id="rId56"/>
    <p:sldId id="411" r:id="rId57"/>
    <p:sldId id="412" r:id="rId58"/>
    <p:sldId id="413" r:id="rId59"/>
    <p:sldId id="414" r:id="rId60"/>
    <p:sldId id="415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108DDD-F25E-0347-87BA-C7EE42B09D96}" v="331" dt="2020-09-14T15:12:40.6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34"/>
    <p:restoredTop sz="94402"/>
  </p:normalViewPr>
  <p:slideViewPr>
    <p:cSldViewPr snapToGrid="0" snapToObjects="1">
      <p:cViewPr varScale="1">
        <p:scale>
          <a:sx n="82" d="100"/>
          <a:sy n="82" d="100"/>
        </p:scale>
        <p:origin x="200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BD510F-359F-49DC-99A4-571CA91759AF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5D73F70-6ABC-444D-9EC7-C1E06C572FBD}">
      <dgm:prSet/>
      <dgm:spPr/>
      <dgm:t>
        <a:bodyPr/>
        <a:lstStyle/>
        <a:p>
          <a:r>
            <a:rPr kumimoji="1" lang="ja-JP"/>
            <a:t>画像分類</a:t>
          </a:r>
          <a:endParaRPr lang="en-US"/>
        </a:p>
      </dgm:t>
    </dgm:pt>
    <dgm:pt modelId="{30192217-A2C3-46CA-98A7-36656B161F87}" type="parTrans" cxnId="{43D9EF11-9688-4EED-AABE-77FDD23E8EFD}">
      <dgm:prSet/>
      <dgm:spPr/>
      <dgm:t>
        <a:bodyPr/>
        <a:lstStyle/>
        <a:p>
          <a:endParaRPr lang="en-US"/>
        </a:p>
      </dgm:t>
    </dgm:pt>
    <dgm:pt modelId="{44C6D21B-4B84-4488-8163-693CE8483882}" type="sibTrans" cxnId="{43D9EF11-9688-4EED-AABE-77FDD23E8EFD}">
      <dgm:prSet/>
      <dgm:spPr/>
      <dgm:t>
        <a:bodyPr/>
        <a:lstStyle/>
        <a:p>
          <a:endParaRPr lang="en-US"/>
        </a:p>
      </dgm:t>
    </dgm:pt>
    <dgm:pt modelId="{1E08EBAD-017D-4CF8-BF1F-C24F13CF2117}">
      <dgm:prSet/>
      <dgm:spPr/>
      <dgm:t>
        <a:bodyPr/>
        <a:lstStyle/>
        <a:p>
          <a:r>
            <a:rPr lang="ja-JP"/>
            <a:t>物体検出</a:t>
          </a:r>
          <a:endParaRPr lang="en-US"/>
        </a:p>
      </dgm:t>
    </dgm:pt>
    <dgm:pt modelId="{D58EBEF2-C751-4089-BF96-EA66C7185A5C}" type="parTrans" cxnId="{FEC41449-E07E-4D25-B9B5-CC8FEF7CDAA4}">
      <dgm:prSet/>
      <dgm:spPr/>
      <dgm:t>
        <a:bodyPr/>
        <a:lstStyle/>
        <a:p>
          <a:endParaRPr lang="en-US"/>
        </a:p>
      </dgm:t>
    </dgm:pt>
    <dgm:pt modelId="{4F7B21A3-0168-4C29-9041-8026A99E7226}" type="sibTrans" cxnId="{FEC41449-E07E-4D25-B9B5-CC8FEF7CDAA4}">
      <dgm:prSet/>
      <dgm:spPr/>
      <dgm:t>
        <a:bodyPr/>
        <a:lstStyle/>
        <a:p>
          <a:endParaRPr lang="en-US"/>
        </a:p>
      </dgm:t>
    </dgm:pt>
    <dgm:pt modelId="{B965931C-B19A-42C6-8A45-1653D2A4DAFE}">
      <dgm:prSet/>
      <dgm:spPr/>
      <dgm:t>
        <a:bodyPr/>
        <a:lstStyle/>
        <a:p>
          <a:r>
            <a:rPr lang="ja-JP"/>
            <a:t>セグメンテーション</a:t>
          </a:r>
          <a:endParaRPr lang="en-US" dirty="0"/>
        </a:p>
      </dgm:t>
    </dgm:pt>
    <dgm:pt modelId="{A7B99F1F-D5F5-48A6-AD44-4B0A8D844712}" type="parTrans" cxnId="{7AB878D0-B331-4DB1-AECD-D8D6BD859CB0}">
      <dgm:prSet/>
      <dgm:spPr/>
      <dgm:t>
        <a:bodyPr/>
        <a:lstStyle/>
        <a:p>
          <a:endParaRPr lang="en-US"/>
        </a:p>
      </dgm:t>
    </dgm:pt>
    <dgm:pt modelId="{B8693E10-33D8-494C-8533-68E06ECC0199}" type="sibTrans" cxnId="{7AB878D0-B331-4DB1-AECD-D8D6BD859CB0}">
      <dgm:prSet/>
      <dgm:spPr/>
      <dgm:t>
        <a:bodyPr/>
        <a:lstStyle/>
        <a:p>
          <a:endParaRPr lang="en-US"/>
        </a:p>
      </dgm:t>
    </dgm:pt>
    <dgm:pt modelId="{9E33C78C-72E6-42BD-82EA-809C3C267816}">
      <dgm:prSet custT="1"/>
      <dgm:spPr/>
      <dgm:t>
        <a:bodyPr/>
        <a:lstStyle/>
        <a:p>
          <a:pPr algn="r"/>
          <a:r>
            <a:rPr lang="ja-JP" sz="2800"/>
            <a:t>等々・・・</a:t>
          </a:r>
          <a:endParaRPr lang="en-US" sz="2800" dirty="0"/>
        </a:p>
      </dgm:t>
    </dgm:pt>
    <dgm:pt modelId="{45C34B34-3D05-4C91-9333-351960225F8B}" type="sibTrans" cxnId="{34CEEED6-8872-4CDB-A390-2189A00931E8}">
      <dgm:prSet/>
      <dgm:spPr/>
      <dgm:t>
        <a:bodyPr/>
        <a:lstStyle/>
        <a:p>
          <a:endParaRPr lang="en-US"/>
        </a:p>
      </dgm:t>
    </dgm:pt>
    <dgm:pt modelId="{0203A137-2127-47C1-977B-489C18B28A70}" type="parTrans" cxnId="{34CEEED6-8872-4CDB-A390-2189A00931E8}">
      <dgm:prSet/>
      <dgm:spPr/>
      <dgm:t>
        <a:bodyPr/>
        <a:lstStyle/>
        <a:p>
          <a:endParaRPr lang="en-US"/>
        </a:p>
      </dgm:t>
    </dgm:pt>
    <dgm:pt modelId="{DEA6AE90-056C-724B-B878-998977C3AD1F}" type="pres">
      <dgm:prSet presAssocID="{57BD510F-359F-49DC-99A4-571CA91759AF}" presName="vert0" presStyleCnt="0">
        <dgm:presLayoutVars>
          <dgm:dir/>
          <dgm:animOne val="branch"/>
          <dgm:animLvl val="lvl"/>
        </dgm:presLayoutVars>
      </dgm:prSet>
      <dgm:spPr/>
    </dgm:pt>
    <dgm:pt modelId="{AECEDEFF-BB57-FE4F-AADF-78BACE30CB3C}" type="pres">
      <dgm:prSet presAssocID="{45D73F70-6ABC-444D-9EC7-C1E06C572FBD}" presName="thickLine" presStyleLbl="alignNode1" presStyleIdx="0" presStyleCnt="4"/>
      <dgm:spPr/>
    </dgm:pt>
    <dgm:pt modelId="{6CEB5C96-30A3-3243-A0E8-19F9819A97BD}" type="pres">
      <dgm:prSet presAssocID="{45D73F70-6ABC-444D-9EC7-C1E06C572FBD}" presName="horz1" presStyleCnt="0"/>
      <dgm:spPr/>
    </dgm:pt>
    <dgm:pt modelId="{DF5BA767-A668-B445-809B-8A9C2C717B5E}" type="pres">
      <dgm:prSet presAssocID="{45D73F70-6ABC-444D-9EC7-C1E06C572FBD}" presName="tx1" presStyleLbl="revTx" presStyleIdx="0" presStyleCnt="4"/>
      <dgm:spPr/>
    </dgm:pt>
    <dgm:pt modelId="{1656FF32-2235-7F43-B9CD-713F161D0BF5}" type="pres">
      <dgm:prSet presAssocID="{45D73F70-6ABC-444D-9EC7-C1E06C572FBD}" presName="vert1" presStyleCnt="0"/>
      <dgm:spPr/>
    </dgm:pt>
    <dgm:pt modelId="{F6166897-BF0C-874B-9875-10459CB2E003}" type="pres">
      <dgm:prSet presAssocID="{1E08EBAD-017D-4CF8-BF1F-C24F13CF2117}" presName="thickLine" presStyleLbl="alignNode1" presStyleIdx="1" presStyleCnt="4"/>
      <dgm:spPr/>
    </dgm:pt>
    <dgm:pt modelId="{A3E2AFD3-6A2F-7C41-816C-4BD26403FDC5}" type="pres">
      <dgm:prSet presAssocID="{1E08EBAD-017D-4CF8-BF1F-C24F13CF2117}" presName="horz1" presStyleCnt="0"/>
      <dgm:spPr/>
    </dgm:pt>
    <dgm:pt modelId="{CC0A8CB5-D8B1-AF45-83A8-01E2A9162792}" type="pres">
      <dgm:prSet presAssocID="{1E08EBAD-017D-4CF8-BF1F-C24F13CF2117}" presName="tx1" presStyleLbl="revTx" presStyleIdx="1" presStyleCnt="4"/>
      <dgm:spPr/>
    </dgm:pt>
    <dgm:pt modelId="{36ECBEC9-C09B-AB48-B8E0-80DAB7B36736}" type="pres">
      <dgm:prSet presAssocID="{1E08EBAD-017D-4CF8-BF1F-C24F13CF2117}" presName="vert1" presStyleCnt="0"/>
      <dgm:spPr/>
    </dgm:pt>
    <dgm:pt modelId="{36AD641E-21A2-8343-8066-AC64B21931DE}" type="pres">
      <dgm:prSet presAssocID="{B965931C-B19A-42C6-8A45-1653D2A4DAFE}" presName="thickLine" presStyleLbl="alignNode1" presStyleIdx="2" presStyleCnt="4"/>
      <dgm:spPr/>
    </dgm:pt>
    <dgm:pt modelId="{016FC56B-ABD5-8F44-A20C-A3D288BEB5E6}" type="pres">
      <dgm:prSet presAssocID="{B965931C-B19A-42C6-8A45-1653D2A4DAFE}" presName="horz1" presStyleCnt="0"/>
      <dgm:spPr/>
    </dgm:pt>
    <dgm:pt modelId="{89CB05C2-DD4B-924A-85B9-6DE9860DF6F2}" type="pres">
      <dgm:prSet presAssocID="{B965931C-B19A-42C6-8A45-1653D2A4DAFE}" presName="tx1" presStyleLbl="revTx" presStyleIdx="2" presStyleCnt="4"/>
      <dgm:spPr/>
    </dgm:pt>
    <dgm:pt modelId="{DBD36F03-9C0F-4242-9BDA-7A0EE3BF0FFE}" type="pres">
      <dgm:prSet presAssocID="{B965931C-B19A-42C6-8A45-1653D2A4DAFE}" presName="vert1" presStyleCnt="0"/>
      <dgm:spPr/>
    </dgm:pt>
    <dgm:pt modelId="{7D24EC85-5856-E04E-BF8E-D94E8E7BD384}" type="pres">
      <dgm:prSet presAssocID="{9E33C78C-72E6-42BD-82EA-809C3C267816}" presName="thickLine" presStyleLbl="alignNode1" presStyleIdx="3" presStyleCnt="4"/>
      <dgm:spPr/>
    </dgm:pt>
    <dgm:pt modelId="{04545487-D6DD-D64A-9040-A321A3E8F60B}" type="pres">
      <dgm:prSet presAssocID="{9E33C78C-72E6-42BD-82EA-809C3C267816}" presName="horz1" presStyleCnt="0"/>
      <dgm:spPr/>
    </dgm:pt>
    <dgm:pt modelId="{908823D6-FC8B-DB47-9221-C58EA57ADE36}" type="pres">
      <dgm:prSet presAssocID="{9E33C78C-72E6-42BD-82EA-809C3C267816}" presName="tx1" presStyleLbl="revTx" presStyleIdx="3" presStyleCnt="4"/>
      <dgm:spPr/>
    </dgm:pt>
    <dgm:pt modelId="{F5C43DF4-3666-2F40-B9C0-AF4AB61D41A2}" type="pres">
      <dgm:prSet presAssocID="{9E33C78C-72E6-42BD-82EA-809C3C267816}" presName="vert1" presStyleCnt="0"/>
      <dgm:spPr/>
    </dgm:pt>
  </dgm:ptLst>
  <dgm:cxnLst>
    <dgm:cxn modelId="{0DA89702-C96A-4449-BAC5-1F6240F37E99}" type="presOf" srcId="{45D73F70-6ABC-444D-9EC7-C1E06C572FBD}" destId="{DF5BA767-A668-B445-809B-8A9C2C717B5E}" srcOrd="0" destOrd="0" presId="urn:microsoft.com/office/officeart/2008/layout/LinedList"/>
    <dgm:cxn modelId="{43D9EF11-9688-4EED-AABE-77FDD23E8EFD}" srcId="{57BD510F-359F-49DC-99A4-571CA91759AF}" destId="{45D73F70-6ABC-444D-9EC7-C1E06C572FBD}" srcOrd="0" destOrd="0" parTransId="{30192217-A2C3-46CA-98A7-36656B161F87}" sibTransId="{44C6D21B-4B84-4488-8163-693CE8483882}"/>
    <dgm:cxn modelId="{A051A143-BCBD-D14E-A72C-EFDA8FFB8152}" type="presOf" srcId="{B965931C-B19A-42C6-8A45-1653D2A4DAFE}" destId="{89CB05C2-DD4B-924A-85B9-6DE9860DF6F2}" srcOrd="0" destOrd="0" presId="urn:microsoft.com/office/officeart/2008/layout/LinedList"/>
    <dgm:cxn modelId="{FEC41449-E07E-4D25-B9B5-CC8FEF7CDAA4}" srcId="{57BD510F-359F-49DC-99A4-571CA91759AF}" destId="{1E08EBAD-017D-4CF8-BF1F-C24F13CF2117}" srcOrd="1" destOrd="0" parTransId="{D58EBEF2-C751-4089-BF96-EA66C7185A5C}" sibTransId="{4F7B21A3-0168-4C29-9041-8026A99E7226}"/>
    <dgm:cxn modelId="{0C65B690-3870-044D-89D4-A9581033332C}" type="presOf" srcId="{57BD510F-359F-49DC-99A4-571CA91759AF}" destId="{DEA6AE90-056C-724B-B878-998977C3AD1F}" srcOrd="0" destOrd="0" presId="urn:microsoft.com/office/officeart/2008/layout/LinedList"/>
    <dgm:cxn modelId="{E83C53A4-1EC2-BE4D-9025-677D2A5D7F49}" type="presOf" srcId="{9E33C78C-72E6-42BD-82EA-809C3C267816}" destId="{908823D6-FC8B-DB47-9221-C58EA57ADE36}" srcOrd="0" destOrd="0" presId="urn:microsoft.com/office/officeart/2008/layout/LinedList"/>
    <dgm:cxn modelId="{059C66C4-E3B5-4841-98C5-DDB124666AD9}" type="presOf" srcId="{1E08EBAD-017D-4CF8-BF1F-C24F13CF2117}" destId="{CC0A8CB5-D8B1-AF45-83A8-01E2A9162792}" srcOrd="0" destOrd="0" presId="urn:microsoft.com/office/officeart/2008/layout/LinedList"/>
    <dgm:cxn modelId="{7AB878D0-B331-4DB1-AECD-D8D6BD859CB0}" srcId="{57BD510F-359F-49DC-99A4-571CA91759AF}" destId="{B965931C-B19A-42C6-8A45-1653D2A4DAFE}" srcOrd="2" destOrd="0" parTransId="{A7B99F1F-D5F5-48A6-AD44-4B0A8D844712}" sibTransId="{B8693E10-33D8-494C-8533-68E06ECC0199}"/>
    <dgm:cxn modelId="{34CEEED6-8872-4CDB-A390-2189A00931E8}" srcId="{57BD510F-359F-49DC-99A4-571CA91759AF}" destId="{9E33C78C-72E6-42BD-82EA-809C3C267816}" srcOrd="3" destOrd="0" parTransId="{0203A137-2127-47C1-977B-489C18B28A70}" sibTransId="{45C34B34-3D05-4C91-9333-351960225F8B}"/>
    <dgm:cxn modelId="{DF3F6AA8-DF1D-534A-8F25-420EC14232C9}" type="presParOf" srcId="{DEA6AE90-056C-724B-B878-998977C3AD1F}" destId="{AECEDEFF-BB57-FE4F-AADF-78BACE30CB3C}" srcOrd="0" destOrd="0" presId="urn:microsoft.com/office/officeart/2008/layout/LinedList"/>
    <dgm:cxn modelId="{33571EA4-CB79-FA4F-B9DB-92D37D66666E}" type="presParOf" srcId="{DEA6AE90-056C-724B-B878-998977C3AD1F}" destId="{6CEB5C96-30A3-3243-A0E8-19F9819A97BD}" srcOrd="1" destOrd="0" presId="urn:microsoft.com/office/officeart/2008/layout/LinedList"/>
    <dgm:cxn modelId="{A1B77D17-7191-2B4A-B4DE-9470888720F9}" type="presParOf" srcId="{6CEB5C96-30A3-3243-A0E8-19F9819A97BD}" destId="{DF5BA767-A668-B445-809B-8A9C2C717B5E}" srcOrd="0" destOrd="0" presId="urn:microsoft.com/office/officeart/2008/layout/LinedList"/>
    <dgm:cxn modelId="{256DF601-338E-EC41-BD49-C8FA623DE1D7}" type="presParOf" srcId="{6CEB5C96-30A3-3243-A0E8-19F9819A97BD}" destId="{1656FF32-2235-7F43-B9CD-713F161D0BF5}" srcOrd="1" destOrd="0" presId="urn:microsoft.com/office/officeart/2008/layout/LinedList"/>
    <dgm:cxn modelId="{9C2F5776-DA70-4741-8750-6DFAEC1E45E1}" type="presParOf" srcId="{DEA6AE90-056C-724B-B878-998977C3AD1F}" destId="{F6166897-BF0C-874B-9875-10459CB2E003}" srcOrd="2" destOrd="0" presId="urn:microsoft.com/office/officeart/2008/layout/LinedList"/>
    <dgm:cxn modelId="{4CB860A3-4A98-934A-AA92-C4E225A80A10}" type="presParOf" srcId="{DEA6AE90-056C-724B-B878-998977C3AD1F}" destId="{A3E2AFD3-6A2F-7C41-816C-4BD26403FDC5}" srcOrd="3" destOrd="0" presId="urn:microsoft.com/office/officeart/2008/layout/LinedList"/>
    <dgm:cxn modelId="{881CA118-B393-3747-B9ED-2108F6105058}" type="presParOf" srcId="{A3E2AFD3-6A2F-7C41-816C-4BD26403FDC5}" destId="{CC0A8CB5-D8B1-AF45-83A8-01E2A9162792}" srcOrd="0" destOrd="0" presId="urn:microsoft.com/office/officeart/2008/layout/LinedList"/>
    <dgm:cxn modelId="{0D2D26B4-424F-C542-9B74-87576F571340}" type="presParOf" srcId="{A3E2AFD3-6A2F-7C41-816C-4BD26403FDC5}" destId="{36ECBEC9-C09B-AB48-B8E0-80DAB7B36736}" srcOrd="1" destOrd="0" presId="urn:microsoft.com/office/officeart/2008/layout/LinedList"/>
    <dgm:cxn modelId="{69D33AD0-A583-3F44-8CC3-1DFF7F0755FB}" type="presParOf" srcId="{DEA6AE90-056C-724B-B878-998977C3AD1F}" destId="{36AD641E-21A2-8343-8066-AC64B21931DE}" srcOrd="4" destOrd="0" presId="urn:microsoft.com/office/officeart/2008/layout/LinedList"/>
    <dgm:cxn modelId="{6811676D-B477-9C4A-BACF-F766DF5D4D49}" type="presParOf" srcId="{DEA6AE90-056C-724B-B878-998977C3AD1F}" destId="{016FC56B-ABD5-8F44-A20C-A3D288BEB5E6}" srcOrd="5" destOrd="0" presId="urn:microsoft.com/office/officeart/2008/layout/LinedList"/>
    <dgm:cxn modelId="{FBF27FB9-4C29-3144-8346-16563BE2573A}" type="presParOf" srcId="{016FC56B-ABD5-8F44-A20C-A3D288BEB5E6}" destId="{89CB05C2-DD4B-924A-85B9-6DE9860DF6F2}" srcOrd="0" destOrd="0" presId="urn:microsoft.com/office/officeart/2008/layout/LinedList"/>
    <dgm:cxn modelId="{FEAD75ED-CBE1-7843-A777-3213F9C78CB1}" type="presParOf" srcId="{016FC56B-ABD5-8F44-A20C-A3D288BEB5E6}" destId="{DBD36F03-9C0F-4242-9BDA-7A0EE3BF0FFE}" srcOrd="1" destOrd="0" presId="urn:microsoft.com/office/officeart/2008/layout/LinedList"/>
    <dgm:cxn modelId="{707490EF-0CDD-EB47-AE13-AE4EF58DE535}" type="presParOf" srcId="{DEA6AE90-056C-724B-B878-998977C3AD1F}" destId="{7D24EC85-5856-E04E-BF8E-D94E8E7BD384}" srcOrd="6" destOrd="0" presId="urn:microsoft.com/office/officeart/2008/layout/LinedList"/>
    <dgm:cxn modelId="{ACD64810-C673-0C45-A2E1-19B69CB5E85E}" type="presParOf" srcId="{DEA6AE90-056C-724B-B878-998977C3AD1F}" destId="{04545487-D6DD-D64A-9040-A321A3E8F60B}" srcOrd="7" destOrd="0" presId="urn:microsoft.com/office/officeart/2008/layout/LinedList"/>
    <dgm:cxn modelId="{88B24CBD-9BDF-434F-907F-C92AA3ED6C61}" type="presParOf" srcId="{04545487-D6DD-D64A-9040-A321A3E8F60B}" destId="{908823D6-FC8B-DB47-9221-C58EA57ADE36}" srcOrd="0" destOrd="0" presId="urn:microsoft.com/office/officeart/2008/layout/LinedList"/>
    <dgm:cxn modelId="{4766090A-AF12-7745-92A7-0C2B2DD017B7}" type="presParOf" srcId="{04545487-D6DD-D64A-9040-A321A3E8F60B}" destId="{F5C43DF4-3666-2F40-B9C0-AF4AB61D41A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CEDEFF-BB57-FE4F-AADF-78BACE30CB3C}">
      <dsp:nvSpPr>
        <dsp:cNvPr id="0" name=""/>
        <dsp:cNvSpPr/>
      </dsp:nvSpPr>
      <dsp:spPr>
        <a:xfrm>
          <a:off x="0" y="0"/>
          <a:ext cx="650630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5BA767-A668-B445-809B-8A9C2C717B5E}">
      <dsp:nvSpPr>
        <dsp:cNvPr id="0" name=""/>
        <dsp:cNvSpPr/>
      </dsp:nvSpPr>
      <dsp:spPr>
        <a:xfrm>
          <a:off x="0" y="0"/>
          <a:ext cx="6506304" cy="139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4500" kern="1200"/>
            <a:t>画像分類</a:t>
          </a:r>
          <a:endParaRPr lang="en-US" sz="4500" kern="1200"/>
        </a:p>
      </dsp:txBody>
      <dsp:txXfrm>
        <a:off x="0" y="0"/>
        <a:ext cx="6506304" cy="1394460"/>
      </dsp:txXfrm>
    </dsp:sp>
    <dsp:sp modelId="{F6166897-BF0C-874B-9875-10459CB2E003}">
      <dsp:nvSpPr>
        <dsp:cNvPr id="0" name=""/>
        <dsp:cNvSpPr/>
      </dsp:nvSpPr>
      <dsp:spPr>
        <a:xfrm>
          <a:off x="0" y="1394460"/>
          <a:ext cx="6506304" cy="0"/>
        </a:xfrm>
        <a:prstGeom prst="line">
          <a:avLst/>
        </a:prstGeom>
        <a:solidFill>
          <a:schemeClr val="accent5">
            <a:hueOff val="2944118"/>
            <a:satOff val="9586"/>
            <a:lumOff val="3333"/>
            <a:alphaOff val="0"/>
          </a:schemeClr>
        </a:solidFill>
        <a:ln w="34925" cap="flat" cmpd="sng" algn="in">
          <a:solidFill>
            <a:schemeClr val="accent5">
              <a:hueOff val="2944118"/>
              <a:satOff val="9586"/>
              <a:lumOff val="333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A8CB5-D8B1-AF45-83A8-01E2A9162792}">
      <dsp:nvSpPr>
        <dsp:cNvPr id="0" name=""/>
        <dsp:cNvSpPr/>
      </dsp:nvSpPr>
      <dsp:spPr>
        <a:xfrm>
          <a:off x="0" y="1394460"/>
          <a:ext cx="6506304" cy="139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4500" kern="1200"/>
            <a:t>物体検出</a:t>
          </a:r>
          <a:endParaRPr lang="en-US" sz="4500" kern="1200"/>
        </a:p>
      </dsp:txBody>
      <dsp:txXfrm>
        <a:off x="0" y="1394460"/>
        <a:ext cx="6506304" cy="1394460"/>
      </dsp:txXfrm>
    </dsp:sp>
    <dsp:sp modelId="{36AD641E-21A2-8343-8066-AC64B21931DE}">
      <dsp:nvSpPr>
        <dsp:cNvPr id="0" name=""/>
        <dsp:cNvSpPr/>
      </dsp:nvSpPr>
      <dsp:spPr>
        <a:xfrm>
          <a:off x="0" y="2788920"/>
          <a:ext cx="6506304" cy="0"/>
        </a:xfrm>
        <a:prstGeom prst="line">
          <a:avLst/>
        </a:prstGeom>
        <a:solidFill>
          <a:schemeClr val="accent5">
            <a:hueOff val="5888237"/>
            <a:satOff val="19172"/>
            <a:lumOff val="6667"/>
            <a:alphaOff val="0"/>
          </a:schemeClr>
        </a:solidFill>
        <a:ln w="34925" cap="flat" cmpd="sng" algn="in">
          <a:solidFill>
            <a:schemeClr val="accent5">
              <a:hueOff val="5888237"/>
              <a:satOff val="19172"/>
              <a:lumOff val="666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CB05C2-DD4B-924A-85B9-6DE9860DF6F2}">
      <dsp:nvSpPr>
        <dsp:cNvPr id="0" name=""/>
        <dsp:cNvSpPr/>
      </dsp:nvSpPr>
      <dsp:spPr>
        <a:xfrm>
          <a:off x="0" y="2788920"/>
          <a:ext cx="6506304" cy="139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4500" kern="1200"/>
            <a:t>セグメンテーション</a:t>
          </a:r>
          <a:endParaRPr lang="en-US" sz="4500" kern="1200" dirty="0"/>
        </a:p>
      </dsp:txBody>
      <dsp:txXfrm>
        <a:off x="0" y="2788920"/>
        <a:ext cx="6506304" cy="1394460"/>
      </dsp:txXfrm>
    </dsp:sp>
    <dsp:sp modelId="{7D24EC85-5856-E04E-BF8E-D94E8E7BD384}">
      <dsp:nvSpPr>
        <dsp:cNvPr id="0" name=""/>
        <dsp:cNvSpPr/>
      </dsp:nvSpPr>
      <dsp:spPr>
        <a:xfrm>
          <a:off x="0" y="4183380"/>
          <a:ext cx="6506304" cy="0"/>
        </a:xfrm>
        <a:prstGeom prst="line">
          <a:avLst/>
        </a:prstGeom>
        <a:solidFill>
          <a:schemeClr val="accent5">
            <a:hueOff val="8832355"/>
            <a:satOff val="28758"/>
            <a:lumOff val="10000"/>
            <a:alphaOff val="0"/>
          </a:schemeClr>
        </a:solidFill>
        <a:ln w="34925" cap="flat" cmpd="sng" algn="in">
          <a:solidFill>
            <a:schemeClr val="accent5">
              <a:hueOff val="8832355"/>
              <a:satOff val="28758"/>
              <a:lumOff val="100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8823D6-FC8B-DB47-9221-C58EA57ADE36}">
      <dsp:nvSpPr>
        <dsp:cNvPr id="0" name=""/>
        <dsp:cNvSpPr/>
      </dsp:nvSpPr>
      <dsp:spPr>
        <a:xfrm>
          <a:off x="0" y="4183380"/>
          <a:ext cx="6506304" cy="139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2800" kern="1200"/>
            <a:t>等々・・・</a:t>
          </a:r>
          <a:endParaRPr lang="en-US" sz="2800" kern="1200" dirty="0"/>
        </a:p>
      </dsp:txBody>
      <dsp:txXfrm>
        <a:off x="0" y="4183380"/>
        <a:ext cx="6506304" cy="13944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037D07-F65F-354D-A5FB-F4937226DAC8}" type="datetimeFigureOut">
              <a:rPr kumimoji="1" lang="ja-JP" altLang="en-US" smtClean="0"/>
              <a:t>2020/9/13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2733A-869F-FD4A-8A21-B99749996DE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6392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733A-869F-FD4A-8A21-B99749996DE3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0321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733A-869F-FD4A-8A21-B99749996DE3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7065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4BA09B6-8167-D74D-A362-1BC68E7C1412}" type="datetimeFigureOut">
              <a:rPr kumimoji="1" lang="ja-JP" altLang="en-US" smtClean="0"/>
              <a:t>2020/9/13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264081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09B6-8167-D74D-A362-1BC68E7C1412}" type="datetimeFigureOut">
              <a:rPr kumimoji="1" lang="ja-JP" altLang="en-US" smtClean="0"/>
              <a:t>2020/9/13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1558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09B6-8167-D74D-A362-1BC68E7C1412}" type="datetimeFigureOut">
              <a:rPr kumimoji="1" lang="ja-JP" altLang="en-US" smtClean="0"/>
              <a:t>2020/9/13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6481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09B6-8167-D74D-A362-1BC68E7C1412}" type="datetimeFigureOut">
              <a:rPr kumimoji="1" lang="ja-JP" altLang="en-US" smtClean="0"/>
              <a:t>2020/9/13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113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4BA09B6-8167-D74D-A362-1BC68E7C1412}" type="datetimeFigureOut">
              <a:rPr kumimoji="1" lang="ja-JP" altLang="en-US" smtClean="0"/>
              <a:t>2020/9/13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236248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09B6-8167-D74D-A362-1BC68E7C1412}" type="datetimeFigureOut">
              <a:rPr kumimoji="1" lang="ja-JP" altLang="en-US" smtClean="0"/>
              <a:t>2020/9/13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1487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09B6-8167-D74D-A362-1BC68E7C1412}" type="datetimeFigureOut">
              <a:rPr kumimoji="1" lang="ja-JP" altLang="en-US" smtClean="0"/>
              <a:t>2020/9/13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8220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09B6-8167-D74D-A362-1BC68E7C1412}" type="datetimeFigureOut">
              <a:rPr kumimoji="1" lang="ja-JP" altLang="en-US" smtClean="0"/>
              <a:t>2020/9/13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4664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09B6-8167-D74D-A362-1BC68E7C1412}" type="datetimeFigureOut">
              <a:rPr kumimoji="1" lang="ja-JP" altLang="en-US" smtClean="0"/>
              <a:t>2020/9/13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5233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4BA09B6-8167-D74D-A362-1BC68E7C1412}" type="datetimeFigureOut">
              <a:rPr kumimoji="1" lang="ja-JP" altLang="en-US" smtClean="0"/>
              <a:t>2020/9/13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2238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4BA09B6-8167-D74D-A362-1BC68E7C1412}" type="datetimeFigureOut">
              <a:rPr kumimoji="1" lang="ja-JP" altLang="en-US" smtClean="0"/>
              <a:t>2020/9/13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3068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04BA09B6-8167-D74D-A362-1BC68E7C1412}" type="datetimeFigureOut">
              <a:rPr kumimoji="1" lang="ja-JP" altLang="en-US" smtClean="0"/>
              <a:t>2020/9/13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16672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kumimoji="1"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kumimoji="1"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kumimoji="1"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kumimoji="1"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kumimoji="1"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kumimoji="1"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kumimoji="1"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kumimoji="1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kumimoji="1"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kumimoji="1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inow.ai/2019/08/06/174245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gogpqVzEoc?feature=oembed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pmind.io/blog/2017/06/16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B61D8F-5F40-8E42-A5B1-189ABDA06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1266" y="3410399"/>
            <a:ext cx="8503909" cy="2098226"/>
          </a:xfrm>
        </p:spPr>
        <p:txBody>
          <a:bodyPr/>
          <a:lstStyle/>
          <a:p>
            <a:r>
              <a:rPr lang="ja-JP" altLang="en-US"/>
              <a:t>技能向上訓練</a:t>
            </a:r>
            <a:br>
              <a:rPr lang="en-US" altLang="ja-JP" dirty="0"/>
            </a:br>
            <a:r>
              <a:rPr lang="ja-JP" altLang="en"/>
              <a:t>ＡＩ</a:t>
            </a:r>
            <a:r>
              <a:rPr lang="ja-JP" altLang="en-US"/>
              <a:t>プログラミングコース</a:t>
            </a:r>
            <a:endParaRPr kumimoji="1" lang="ja-JP" altLang="en-US"/>
          </a:p>
        </p:txBody>
      </p:sp>
      <p:pic>
        <p:nvPicPr>
          <p:cNvPr id="18434" name="Picture 2" descr="ハローワーク　ハロートレーニング　ハロワ　ハロトレくん　">
            <a:extLst>
              <a:ext uri="{FF2B5EF4-FFF2-40B4-BE49-F238E27FC236}">
                <a16:creationId xmlns:a16="http://schemas.microsoft.com/office/drawing/2014/main" id="{83A00E35-ACF5-0A47-BCC2-20BF0C1C2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1349375"/>
            <a:ext cx="3303347" cy="162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955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96BD32-DFE7-F148-A1D7-0EF9F3F00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05494"/>
          </a:xfrm>
        </p:spPr>
        <p:txBody>
          <a:bodyPr/>
          <a:lstStyle/>
          <a:p>
            <a:r>
              <a:rPr kumimoji="1" lang="ja-JP" altLang="en-US"/>
              <a:t>セグメンテーション事例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08E6F3D-694E-4E41-A25F-7F5E627E0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6925" y="1591293"/>
            <a:ext cx="9079675" cy="5104929"/>
          </a:xfrm>
        </p:spPr>
        <p:txBody>
          <a:bodyPr>
            <a:normAutofit/>
          </a:bodyPr>
          <a:lstStyle/>
          <a:p>
            <a:r>
              <a:rPr kumimoji="1" lang="ja-JP" altLang="en-US" sz="3600"/>
              <a:t>自動運転</a:t>
            </a:r>
            <a:endParaRPr kumimoji="1" lang="en-US" altLang="ja-JP" sz="3600" dirty="0"/>
          </a:p>
          <a:p>
            <a:pPr lvl="3"/>
            <a:r>
              <a:rPr lang="ja-JP" altLang="en-US" sz="2000"/>
              <a:t>車が周りの状況を確認</a:t>
            </a:r>
            <a:endParaRPr lang="en-US" altLang="ja-JP" sz="2000" dirty="0"/>
          </a:p>
          <a:p>
            <a:pPr lvl="3"/>
            <a:endParaRPr kumimoji="1" lang="en-US" altLang="ja-JP" sz="2200" dirty="0"/>
          </a:p>
          <a:p>
            <a:r>
              <a:rPr lang="ja-JP" altLang="en-US" sz="3800"/>
              <a:t>ファッション</a:t>
            </a:r>
            <a:endParaRPr lang="ja-JP" altLang="en-US" sz="24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6428C97-F6B5-B140-B4BC-32D7AAC1D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974" y="4121833"/>
            <a:ext cx="2626292" cy="257438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EB77FE4-68A1-4B45-AB38-0649FF100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098" y="4140783"/>
            <a:ext cx="2580775" cy="24981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8054795-A1C4-674E-9360-772007E6F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371" y="1468122"/>
            <a:ext cx="4996380" cy="249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696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F3CBBD-790A-504A-A2AE-C664A2CB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4872038" cy="1485900"/>
          </a:xfrm>
        </p:spPr>
        <p:txBody>
          <a:bodyPr>
            <a:normAutofit/>
          </a:bodyPr>
          <a:lstStyle/>
          <a:p>
            <a:r>
              <a:rPr lang="ja-JP" altLang="en-US" sz="3400">
                <a:highlight>
                  <a:srgbClr val="FFFF00"/>
                </a:highlight>
              </a:rPr>
              <a:t>ディープラーニング</a:t>
            </a:r>
            <a:endParaRPr kumimoji="1" lang="ja-JP" altLang="en-US" sz="3400">
              <a:highlight>
                <a:srgbClr val="FFFF00"/>
              </a:highlight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423353B-FF26-5849-B12D-C7BC0E5E1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kumimoji="1" lang="ja-JP" altLang="en-US"/>
              <a:t>ニューラルネットワークを用いた手法で、機械学習の一種</a:t>
            </a:r>
            <a:endParaRPr kumimoji="1" lang="en-US" altLang="ja-JP" dirty="0"/>
          </a:p>
          <a:p>
            <a:r>
              <a:rPr kumimoji="1" lang="ja-JP" altLang="en-US"/>
              <a:t>従来の機械学習→特徴量を人間が設定</a:t>
            </a:r>
            <a:endParaRPr kumimoji="1" lang="en-US" altLang="ja-JP" dirty="0"/>
          </a:p>
          <a:p>
            <a:r>
              <a:rPr lang="ja-JP" altLang="en-US"/>
              <a:t>ディープラーニング→特徴量をコンピュータが導き出す</a:t>
            </a:r>
            <a:endParaRPr kumimoji="1" lang="ja-JP" alt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3254033A-AF15-724D-90C7-9EB3F19EF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31479" y="1785937"/>
            <a:ext cx="6517065" cy="3959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8701BC5-EEBB-9749-A680-210A58FB6898}"/>
              </a:ext>
            </a:extLst>
          </p:cNvPr>
          <p:cNvSpPr/>
          <p:nvPr/>
        </p:nvSpPr>
        <p:spPr>
          <a:xfrm>
            <a:off x="5678079" y="6046971"/>
            <a:ext cx="651392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>
                <a:latin typeface="Gill#20Sans#20MT"/>
              </a:rPr>
              <a:t>参考：</a:t>
            </a:r>
            <a:r>
              <a:rPr lang="en-US" altLang="ja-JP" sz="1000" dirty="0">
                <a:latin typeface="Gill#20Sans#20MT"/>
              </a:rPr>
              <a:t>AI NOW</a:t>
            </a:r>
            <a:r>
              <a:rPr lang="ja-JP" altLang="en-US" sz="1000">
                <a:latin typeface="Gill#20Sans#20MT"/>
              </a:rPr>
              <a:t> </a:t>
            </a:r>
            <a:endParaRPr lang="en-US" altLang="ja-JP" sz="1000" dirty="0">
              <a:latin typeface="Gill#20Sans#20MT"/>
            </a:endParaRPr>
          </a:p>
          <a:p>
            <a:r>
              <a:rPr lang="ja-JP" altLang="en-US" sz="1000">
                <a:latin typeface="Gill#20Sans#20MT"/>
              </a:rPr>
              <a:t>「</a:t>
            </a:r>
            <a:r>
              <a:rPr lang="ja-JP" altLang="en-US" sz="1050" b="1"/>
              <a:t>初心者でもわかるディープラーニング ー 基礎知識から</a:t>
            </a:r>
            <a:r>
              <a:rPr lang="en" altLang="ja-JP" sz="1050" b="1" dirty="0"/>
              <a:t>AI</a:t>
            </a:r>
            <a:r>
              <a:rPr lang="ja-JP" altLang="en-US" sz="1050" b="1"/>
              <a:t>との違い、導入プロセスまで細かく解説</a:t>
            </a:r>
            <a:r>
              <a:rPr lang="ja-JP" altLang="en-US" sz="600">
                <a:latin typeface="Gill#20Sans#20MT"/>
              </a:rPr>
              <a:t>」</a:t>
            </a:r>
            <a:endParaRPr lang="en-US" altLang="ja-JP" sz="600" dirty="0">
              <a:latin typeface="Gill#20Sans#20MT"/>
            </a:endParaRPr>
          </a:p>
          <a:p>
            <a:r>
              <a:rPr lang="en" altLang="ja-JP" sz="1100" dirty="0">
                <a:hlinkClick r:id="rId3"/>
              </a:rPr>
              <a:t>https://ainow.ai/2019/08/06/174245/</a:t>
            </a:r>
            <a:endParaRPr lang="en" altLang="ja-JP" sz="600" dirty="0"/>
          </a:p>
        </p:txBody>
      </p:sp>
    </p:spTree>
    <p:extLst>
      <p:ext uri="{BB962C8B-B14F-4D97-AF65-F5344CB8AC3E}">
        <p14:creationId xmlns:p14="http://schemas.microsoft.com/office/powerpoint/2010/main" val="3637814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79E614-4125-C64F-8EB8-2FDC7606C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4857750" cy="1485900"/>
          </a:xfrm>
        </p:spPr>
        <p:txBody>
          <a:bodyPr>
            <a:normAutofit/>
          </a:bodyPr>
          <a:lstStyle/>
          <a:p>
            <a:r>
              <a:rPr lang="ja-JP" altLang="en-US"/>
              <a:t>パーセプトロン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836FC7F-FDC2-774B-B938-B35F4B63C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kumimoji="1" lang="ja-JP" altLang="en-US"/>
              <a:t>複数の入力値から一つの出力を求める仕組み</a:t>
            </a:r>
            <a:endParaRPr kumimoji="1" lang="en-US" altLang="ja-JP" dirty="0"/>
          </a:p>
          <a:p>
            <a:r>
              <a:rPr lang="ja-JP" altLang="en-US"/>
              <a:t>簡単なものは、各入力値に重みを掛け合わせ、その合計を出力とする。</a:t>
            </a:r>
            <a:endParaRPr lang="en-US" altLang="ja-JP" dirty="0"/>
          </a:p>
          <a:p>
            <a:r>
              <a:rPr kumimoji="1" lang="ja-JP" altLang="en-US"/>
              <a:t>訓練の中で重みを調整し、より正確な値を導き出すようにする。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56C809A-94DF-4D44-B64D-4E9A6FF41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467" y="1517519"/>
            <a:ext cx="6517065" cy="3502921"/>
          </a:xfrm>
          <a:prstGeom prst="rect">
            <a:avLst/>
          </a:prstGeom>
        </p:spPr>
      </p:pic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9039F83B-00AE-9648-939D-B8CA4DA9CA46}"/>
              </a:ext>
            </a:extLst>
          </p:cNvPr>
          <p:cNvSpPr txBox="1">
            <a:spLocks/>
          </p:cNvSpPr>
          <p:nvPr/>
        </p:nvSpPr>
        <p:spPr>
          <a:xfrm>
            <a:off x="5184647" y="5124450"/>
            <a:ext cx="5159503" cy="1485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/>
              <a:t>x</a:t>
            </a:r>
            <a:r>
              <a:rPr lang="ja-JP" altLang="en-US"/>
              <a:t> ：入力　　</a:t>
            </a:r>
            <a:r>
              <a:rPr lang="en-US" altLang="ja-JP" dirty="0"/>
              <a:t>w</a:t>
            </a:r>
            <a:r>
              <a:rPr lang="ja-JP" altLang="en-US"/>
              <a:t>：重み　</a:t>
            </a:r>
            <a:r>
              <a:rPr lang="en-US" altLang="ja-JP" dirty="0"/>
              <a:t>y</a:t>
            </a:r>
            <a:r>
              <a:rPr lang="ja-JP" altLang="en-US"/>
              <a:t>：出力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52766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083EB2-E736-DA4C-95AA-E1897E747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２つの入力パーセプトロン</a:t>
            </a: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D8B11689-7F1F-D547-8F4D-46A70F1B1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72" y="2751114"/>
            <a:ext cx="5300895" cy="326683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AD3BB92-5AD0-B642-8C4E-98BB6DEF97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51338" y="2759748"/>
            <a:ext cx="5419096" cy="324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66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9F0401-476D-6F41-BC6C-9FDB89CDA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3511"/>
          </a:xfrm>
        </p:spPr>
        <p:txBody>
          <a:bodyPr/>
          <a:lstStyle/>
          <a:p>
            <a:r>
              <a:rPr kumimoji="1" lang="ja-JP" altLang="en-US"/>
              <a:t>重みをつけて計算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81463CC-7C6D-5244-8551-852C84736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1427"/>
            <a:ext cx="9601200" cy="597877"/>
          </a:xfrm>
        </p:spPr>
        <p:txBody>
          <a:bodyPr/>
          <a:lstStyle/>
          <a:p>
            <a:r>
              <a:rPr kumimoji="1" lang="ja-JP" altLang="en-US"/>
              <a:t>入力１、入力２、共に重みを０</a:t>
            </a:r>
            <a:r>
              <a:rPr kumimoji="1" lang="en-US" altLang="ja-JP" dirty="0"/>
              <a:t>.</a:t>
            </a:r>
            <a:r>
              <a:rPr kumimoji="1" lang="ja-JP" altLang="en-US"/>
              <a:t>５で計算する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16E0C6B-2B1C-834A-9514-9805AD996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508" y="2103823"/>
            <a:ext cx="9190892" cy="457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839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5EC4B7-C8BA-F04C-88E7-FF62C29FD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91308"/>
          </a:xfrm>
        </p:spPr>
        <p:txBody>
          <a:bodyPr/>
          <a:lstStyle/>
          <a:p>
            <a:r>
              <a:rPr lang="ja-JP" altLang="en-US"/>
              <a:t>活性化関数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4373244-EB91-1D41-BB1D-BCA0066B0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37360"/>
            <a:ext cx="9601200" cy="583809"/>
          </a:xfrm>
        </p:spPr>
        <p:txBody>
          <a:bodyPr/>
          <a:lstStyle/>
          <a:p>
            <a:r>
              <a:rPr kumimoji="1" lang="ja-JP" altLang="en-US"/>
              <a:t>計算結果から、出力値を求める関数</a:t>
            </a:r>
          </a:p>
        </p:txBody>
      </p:sp>
      <p:pic>
        <p:nvPicPr>
          <p:cNvPr id="5122" name="Picture 2" descr="ステップ関数">
            <a:extLst>
              <a:ext uri="{FF2B5EF4-FFF2-40B4-BE49-F238E27FC236}">
                <a16:creationId xmlns:a16="http://schemas.microsoft.com/office/drawing/2014/main" id="{3EC73791-3BDF-624C-AF6C-848F2EC30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05" y="2321169"/>
            <a:ext cx="3815560" cy="268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シグモイド関数">
            <a:extLst>
              <a:ext uri="{FF2B5EF4-FFF2-40B4-BE49-F238E27FC236}">
                <a16:creationId xmlns:a16="http://schemas.microsoft.com/office/drawing/2014/main" id="{1EB2E6C4-6B62-1147-BE9F-8C9F24995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865" y="2321169"/>
            <a:ext cx="3823492" cy="268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lu">
            <a:extLst>
              <a:ext uri="{FF2B5EF4-FFF2-40B4-BE49-F238E27FC236}">
                <a16:creationId xmlns:a16="http://schemas.microsoft.com/office/drawing/2014/main" id="{3EAF0693-F1D3-374F-B75C-C9C7A0D7D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425" y="2321169"/>
            <a:ext cx="3807974" cy="267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E41EAC8C-7EC2-264A-9B89-9D43E1366239}"/>
              </a:ext>
            </a:extLst>
          </p:cNvPr>
          <p:cNvSpPr txBox="1">
            <a:spLocks/>
          </p:cNvSpPr>
          <p:nvPr/>
        </p:nvSpPr>
        <p:spPr>
          <a:xfrm>
            <a:off x="1371600" y="5270558"/>
            <a:ext cx="2201594" cy="440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/>
              <a:t>ステップ関数</a:t>
            </a:r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0BFE3A5F-639F-9D4E-AE9A-2B10E789493D}"/>
              </a:ext>
            </a:extLst>
          </p:cNvPr>
          <p:cNvSpPr txBox="1">
            <a:spLocks/>
          </p:cNvSpPr>
          <p:nvPr/>
        </p:nvSpPr>
        <p:spPr>
          <a:xfrm>
            <a:off x="5354814" y="5270558"/>
            <a:ext cx="2201594" cy="440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/>
              <a:t>シグモイド関数</a:t>
            </a:r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E272439F-F051-8E46-9685-2C319724C662}"/>
              </a:ext>
            </a:extLst>
          </p:cNvPr>
          <p:cNvSpPr txBox="1">
            <a:spLocks/>
          </p:cNvSpPr>
          <p:nvPr/>
        </p:nvSpPr>
        <p:spPr>
          <a:xfrm>
            <a:off x="9162615" y="5270558"/>
            <a:ext cx="2752720" cy="440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 err="1"/>
              <a:t>ReLU</a:t>
            </a:r>
            <a:r>
              <a:rPr lang="ja-JP" altLang="en-US"/>
              <a:t>（ランプ）関数</a:t>
            </a:r>
          </a:p>
        </p:txBody>
      </p:sp>
    </p:spTree>
    <p:extLst>
      <p:ext uri="{BB962C8B-B14F-4D97-AF65-F5344CB8AC3E}">
        <p14:creationId xmlns:p14="http://schemas.microsoft.com/office/powerpoint/2010/main" val="3579370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7B6FC5-2A54-0B43-BFA1-528038B78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415" y="685800"/>
            <a:ext cx="4248443" cy="1485900"/>
          </a:xfrm>
        </p:spPr>
        <p:txBody>
          <a:bodyPr>
            <a:normAutofit/>
          </a:bodyPr>
          <a:lstStyle/>
          <a:p>
            <a:r>
              <a:rPr kumimoji="1" lang="ja-JP" altLang="en-US"/>
              <a:t>閾値（いきち）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997110-11EF-8148-8AF7-4962B811C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kumimoji="1" lang="ja-JP" altLang="en-US"/>
              <a:t>ステップ関数の場合、０と１が切り替わる値。</a:t>
            </a:r>
            <a:endParaRPr kumimoji="1" lang="en-US" altLang="ja-JP" dirty="0"/>
          </a:p>
          <a:p>
            <a:r>
              <a:rPr lang="ja-JP" altLang="en-US"/>
              <a:t>論理演算の場合、閾値の変更で対応できる。</a:t>
            </a:r>
            <a:endParaRPr kumimoji="1" lang="ja-JP" altLang="en-US"/>
          </a:p>
        </p:txBody>
      </p:sp>
      <p:pic>
        <p:nvPicPr>
          <p:cNvPr id="4" name="Picture 2" descr="ステップ関数">
            <a:extLst>
              <a:ext uri="{FF2B5EF4-FFF2-40B4-BE49-F238E27FC236}">
                <a16:creationId xmlns:a16="http://schemas.microsoft.com/office/drawing/2014/main" id="{0A2AA2A8-36CD-D847-970B-2F00E1D64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74935" y="1274292"/>
            <a:ext cx="6517065" cy="459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8CB4DEBC-0EB3-944A-B1F4-45C401A42E39}"/>
              </a:ext>
            </a:extLst>
          </p:cNvPr>
          <p:cNvSpPr txBox="1">
            <a:spLocks/>
          </p:cNvSpPr>
          <p:nvPr/>
        </p:nvSpPr>
        <p:spPr>
          <a:xfrm>
            <a:off x="8933467" y="5966753"/>
            <a:ext cx="1146517" cy="410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/>
              <a:t>↑ 閾値</a:t>
            </a:r>
          </a:p>
        </p:txBody>
      </p:sp>
    </p:spTree>
    <p:extLst>
      <p:ext uri="{BB962C8B-B14F-4D97-AF65-F5344CB8AC3E}">
        <p14:creationId xmlns:p14="http://schemas.microsoft.com/office/powerpoint/2010/main" val="1207337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0E5DAA-860A-1740-B096-91BC91601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閾値の値で</a:t>
            </a:r>
            <a:r>
              <a:rPr lang="ja-JP" altLang="en-US"/>
              <a:t>論理演算を表現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54E1CEE-B5E5-1B40-A8FC-2EAD959D5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074" y="1788454"/>
            <a:ext cx="6267157" cy="4777932"/>
          </a:xfrm>
          <a:prstGeom prst="rect">
            <a:avLst/>
          </a:prstGeom>
        </p:spPr>
      </p:pic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956C0638-A74E-3E47-910B-0896A3742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2566" y="2778369"/>
            <a:ext cx="3282694" cy="3581400"/>
          </a:xfrm>
        </p:spPr>
        <p:txBody>
          <a:bodyPr>
            <a:normAutofit/>
          </a:bodyPr>
          <a:lstStyle/>
          <a:p>
            <a:endParaRPr lang="en-US" altLang="ja-JP" dirty="0"/>
          </a:p>
          <a:p>
            <a:r>
              <a:rPr lang="ja-JP" altLang="en-US"/>
              <a:t>結果　≧　閾値　→ １の場合の図である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/>
              <a:t>結果　≦　閾値　→１にする事で、</a:t>
            </a:r>
            <a:r>
              <a:rPr lang="en-US" altLang="ja-JP" dirty="0"/>
              <a:t>NAND</a:t>
            </a:r>
            <a:r>
              <a:rPr lang="ja-JP" altLang="en-US"/>
              <a:t>や</a:t>
            </a:r>
            <a:r>
              <a:rPr lang="en-US" altLang="ja-JP" dirty="0"/>
              <a:t>NOR</a:t>
            </a:r>
            <a:r>
              <a:rPr lang="ja-JP" altLang="en-US"/>
              <a:t>が表現できる。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96678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5E3FEB-560D-654B-AC8A-D8FD2292E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61646"/>
          </a:xfrm>
        </p:spPr>
        <p:txBody>
          <a:bodyPr/>
          <a:lstStyle/>
          <a:p>
            <a:r>
              <a:rPr kumimoji="1" lang="ja-JP" altLang="en-US"/>
              <a:t>線形分離可能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893E4A-10DA-3F4F-A014-51E3D3A54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47446"/>
            <a:ext cx="9601200" cy="590843"/>
          </a:xfrm>
        </p:spPr>
        <p:txBody>
          <a:bodyPr/>
          <a:lstStyle/>
          <a:p>
            <a:r>
              <a:rPr lang="ja-JP" altLang="en-US"/>
              <a:t>入力を表で表現した時、出力値（０、１）の境界を直線で表現できる物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66B27E1-E560-2D4E-BF47-3DFE82A78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277" y="1957070"/>
            <a:ext cx="4907529" cy="4215130"/>
          </a:xfrm>
          <a:prstGeom prst="rect">
            <a:avLst/>
          </a:prstGeom>
        </p:spPr>
      </p:pic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2C45A854-9DEF-F04A-AC81-9C64CBBF4A97}"/>
              </a:ext>
            </a:extLst>
          </p:cNvPr>
          <p:cNvSpPr txBox="1">
            <a:spLocks/>
          </p:cNvSpPr>
          <p:nvPr/>
        </p:nvSpPr>
        <p:spPr>
          <a:xfrm>
            <a:off x="2919046" y="6251233"/>
            <a:ext cx="1709225" cy="590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/>
              <a:t>AND</a:t>
            </a:r>
            <a:r>
              <a:rPr lang="ja-JP" altLang="en-US"/>
              <a:t> ・</a:t>
            </a:r>
            <a:r>
              <a:rPr lang="en-US" altLang="ja-JP" dirty="0"/>
              <a:t>NAND</a:t>
            </a:r>
            <a:endParaRPr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D01D91-6DB9-674D-963A-74260BB55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483" y="1957070"/>
            <a:ext cx="4650772" cy="4215130"/>
          </a:xfrm>
          <a:prstGeom prst="rect">
            <a:avLst/>
          </a:prstGeom>
        </p:spPr>
      </p:pic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4ECD38A0-335E-E243-91B1-968EB26AE4E9}"/>
              </a:ext>
            </a:extLst>
          </p:cNvPr>
          <p:cNvSpPr txBox="1">
            <a:spLocks/>
          </p:cNvSpPr>
          <p:nvPr/>
        </p:nvSpPr>
        <p:spPr>
          <a:xfrm>
            <a:off x="7913077" y="6251233"/>
            <a:ext cx="1709225" cy="590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/>
              <a:t>OR</a:t>
            </a:r>
            <a:r>
              <a:rPr lang="ja-JP" altLang="en-US"/>
              <a:t>・</a:t>
            </a:r>
            <a:r>
              <a:rPr lang="en-US" altLang="ja-JP" dirty="0"/>
              <a:t>NOR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21988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5E3FEB-560D-654B-AC8A-D8FD2292E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61646"/>
          </a:xfrm>
        </p:spPr>
        <p:txBody>
          <a:bodyPr/>
          <a:lstStyle/>
          <a:p>
            <a:r>
              <a:rPr kumimoji="1" lang="ja-JP" altLang="en-US"/>
              <a:t>線形分離不可能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893E4A-10DA-3F4F-A014-51E3D3A54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47446"/>
            <a:ext cx="9601200" cy="590843"/>
          </a:xfrm>
        </p:spPr>
        <p:txBody>
          <a:bodyPr/>
          <a:lstStyle/>
          <a:p>
            <a:r>
              <a:rPr lang="ja-JP" altLang="en-US"/>
              <a:t>入力を表で表現した時、出力値（０、１）の境界を直線で表現できない物</a:t>
            </a:r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55E968E-69B7-E941-B421-AE78CC7CF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047486"/>
            <a:ext cx="4259918" cy="429455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424F254-847E-4D48-99FD-FAA7F5AFD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137361"/>
            <a:ext cx="5410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71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C40EF9-583B-B045-8376-70F21437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520" y="207670"/>
            <a:ext cx="9601200" cy="786740"/>
          </a:xfrm>
        </p:spPr>
        <p:txBody>
          <a:bodyPr/>
          <a:lstStyle/>
          <a:p>
            <a:r>
              <a:rPr kumimoji="1" lang="ja-JP" altLang="en-US"/>
              <a:t>レジなしチェックアウトシステム</a:t>
            </a:r>
          </a:p>
        </p:txBody>
      </p:sp>
      <p:pic>
        <p:nvPicPr>
          <p:cNvPr id="4" name="オンライン メディア 3" descr="Standard Store - powered by Standard Cognition">
            <a:hlinkClick r:id="" action="ppaction://media"/>
            <a:extLst>
              <a:ext uri="{FF2B5EF4-FFF2-40B4-BE49-F238E27FC236}">
                <a16:creationId xmlns:a16="http://schemas.microsoft.com/office/drawing/2014/main" id="{135750AA-8BDE-804D-BD0C-EB62A04E9D0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770142" y="1484142"/>
            <a:ext cx="8286956" cy="4661413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BBED7A9-6D6A-C042-B3E1-8426D3B7AD85}"/>
              </a:ext>
            </a:extLst>
          </p:cNvPr>
          <p:cNvSpPr txBox="1"/>
          <p:nvPr/>
        </p:nvSpPr>
        <p:spPr>
          <a:xfrm>
            <a:off x="900330" y="1620732"/>
            <a:ext cx="26728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アメリカのサークル</a:t>
            </a:r>
            <a:r>
              <a:rPr kumimoji="1" lang="en-US" altLang="ja-JP" dirty="0"/>
              <a:t>K</a:t>
            </a:r>
          </a:p>
          <a:p>
            <a:endParaRPr kumimoji="1" lang="en-US" altLang="ja-JP" dirty="0"/>
          </a:p>
          <a:p>
            <a:r>
              <a:rPr kumimoji="1" lang="ja-JP" altLang="en-US"/>
              <a:t>商品を持って店を出るだけで、自動で支払いが行われる。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レジ待ちを無くす</a:t>
            </a:r>
            <a:endParaRPr kumimoji="1" lang="en-US" altLang="ja-JP" dirty="0"/>
          </a:p>
          <a:p>
            <a:r>
              <a:rPr kumimoji="1" lang="ja-JP" altLang="en-US"/>
              <a:t>レジ担当の人件費削減</a:t>
            </a:r>
            <a:endParaRPr kumimoji="1" lang="en-US" altLang="ja-JP" dirty="0"/>
          </a:p>
          <a:p>
            <a:r>
              <a:rPr kumimoji="1" lang="ja-JP" altLang="en-US"/>
              <a:t>万引き防止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等の効果が期待できる</a:t>
            </a:r>
            <a:endParaRPr kumimoji="1" lang="en-US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488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3C2606-BD34-6F4E-964C-12D5312DA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19443"/>
          </a:xfrm>
        </p:spPr>
        <p:txBody>
          <a:bodyPr/>
          <a:lstStyle/>
          <a:p>
            <a:r>
              <a:rPr kumimoji="1" lang="ja-JP" altLang="en-US"/>
              <a:t>多層パーセプトロン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5EE88D1-E957-4D49-922B-3068A64A9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05243"/>
            <a:ext cx="9601200" cy="4362157"/>
          </a:xfrm>
        </p:spPr>
        <p:txBody>
          <a:bodyPr/>
          <a:lstStyle/>
          <a:p>
            <a:r>
              <a:rPr kumimoji="1" lang="ja-JP" altLang="en-US"/>
              <a:t>複数のパーセプトロンを組み合わせた物。</a:t>
            </a:r>
            <a:endParaRPr kumimoji="1" lang="en-US" altLang="ja-JP" dirty="0"/>
          </a:p>
          <a:p>
            <a:r>
              <a:rPr kumimoji="1" lang="ja-JP" altLang="en-US"/>
              <a:t>線形分離不可能な物も対応できる。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224E960-77C1-034E-A18B-D1AF66E09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573215"/>
            <a:ext cx="5294661" cy="359898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D1F02BA-9A25-3442-9E55-E694CA382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109" y="2573214"/>
            <a:ext cx="5200607" cy="329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73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42705976-4E95-D945-94ED-B9E0CD073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37" y="437571"/>
            <a:ext cx="10191750" cy="570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2A556FD-C535-A843-8844-6EBB40E17B5F}"/>
              </a:ext>
            </a:extLst>
          </p:cNvPr>
          <p:cNvSpPr/>
          <p:nvPr/>
        </p:nvSpPr>
        <p:spPr>
          <a:xfrm>
            <a:off x="2200276" y="6335775"/>
            <a:ext cx="10191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https://leapmind.io/blog/2017/06/16</a:t>
            </a:r>
            <a:r>
              <a:rPr lang="en" altLang="ja-JP" u="sng" dirty="0"/>
              <a:t>/</a:t>
            </a:r>
            <a:r>
              <a:rPr lang="ja-JP" altLang="en-US" u="sng"/>
              <a:t>ディープラーニング（</a:t>
            </a:r>
            <a:r>
              <a:rPr lang="en" altLang="ja-JP" u="sng" dirty="0"/>
              <a:t>deep-learning</a:t>
            </a:r>
            <a:r>
              <a:rPr lang="ja-JP" altLang="en" u="sng"/>
              <a:t>）</a:t>
            </a:r>
            <a:r>
              <a:rPr lang="ja-JP" altLang="en-US" u="sng"/>
              <a:t>とは？</a:t>
            </a:r>
            <a:r>
              <a:rPr lang="en-US" altLang="ja-JP" u="sng" dirty="0"/>
              <a:t>【</a:t>
            </a:r>
            <a:r>
              <a:rPr lang="ja-JP" altLang="en-US" u="sng"/>
              <a:t>入門編</a:t>
            </a:r>
            <a:r>
              <a:rPr lang="en-US" altLang="ja-JP" u="sng" dirty="0"/>
              <a:t>】/</a:t>
            </a:r>
            <a:endParaRPr lang="ja-JP" altLang="en-US" u="sng"/>
          </a:p>
        </p:txBody>
      </p:sp>
    </p:spTree>
    <p:extLst>
      <p:ext uri="{BB962C8B-B14F-4D97-AF65-F5344CB8AC3E}">
        <p14:creationId xmlns:p14="http://schemas.microsoft.com/office/powerpoint/2010/main" val="104993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A7D1FE-1BC0-B042-A186-9F1F58FCC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MNIST</a:t>
            </a:r>
            <a:r>
              <a:rPr kumimoji="1" lang="ja-JP" altLang="en-US"/>
              <a:t>の学習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371F284-4A9B-174E-BDBC-0DE15A1AB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800" dirty="0"/>
              <a:t>MNIST</a:t>
            </a:r>
            <a:r>
              <a:rPr lang="ja-JP" altLang="en-US" sz="2800"/>
              <a:t>とは、手書き数字画像</a:t>
            </a:r>
            <a:r>
              <a:rPr lang="en-US" altLang="ja-JP" sz="2800" dirty="0"/>
              <a:t>60,000</a:t>
            </a:r>
            <a:r>
              <a:rPr lang="ja-JP" altLang="en-US" sz="2800"/>
              <a:t>枚と、テスト画像</a:t>
            </a:r>
            <a:r>
              <a:rPr lang="en-US" altLang="ja-JP" sz="2800" dirty="0"/>
              <a:t>10,000</a:t>
            </a:r>
            <a:r>
              <a:rPr lang="ja-JP" altLang="en-US" sz="2800"/>
              <a:t>枚を集めた、画像データセット</a:t>
            </a:r>
            <a:endParaRPr lang="en-US" altLang="ja-JP" sz="2800" dirty="0"/>
          </a:p>
          <a:p>
            <a:r>
              <a:rPr kumimoji="1" lang="ja-JP" altLang="en-US" sz="2800"/>
              <a:t>機械学習、ニューラルネットワークの学習に、幅広く使用されている。</a:t>
            </a:r>
            <a:endParaRPr kumimoji="1" lang="en-US" altLang="ja-JP" sz="2800" dirty="0"/>
          </a:p>
          <a:p>
            <a:endParaRPr lang="en-US" altLang="ja-JP" sz="2800" dirty="0"/>
          </a:p>
          <a:p>
            <a:r>
              <a:rPr lang="en-US" altLang="ja-JP" sz="2800" dirty="0"/>
              <a:t>MNIST. </a:t>
            </a:r>
            <a:r>
              <a:rPr lang="en-US" altLang="ja-JP" sz="2800" dirty="0" err="1"/>
              <a:t>ipynb</a:t>
            </a:r>
            <a:r>
              <a:rPr lang="ja-JP" altLang="en-US" sz="2800"/>
              <a:t>を開いてください。</a:t>
            </a:r>
            <a:endParaRPr kumimoji="1" lang="en-US" altLang="ja-JP" sz="2800" dirty="0"/>
          </a:p>
        </p:txBody>
      </p:sp>
      <p:pic>
        <p:nvPicPr>
          <p:cNvPr id="4098" name="Picture 2" descr="MNIST：手書き数字の画像データセット：AI・機械学習のデータセット辞典 - ＠IT">
            <a:extLst>
              <a:ext uri="{FF2B5EF4-FFF2-40B4-BE49-F238E27FC236}">
                <a16:creationId xmlns:a16="http://schemas.microsoft.com/office/drawing/2014/main" id="{BD25D8D7-65A0-A54B-8E3C-666AFE58B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9089" y="4064025"/>
            <a:ext cx="3188482" cy="279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228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2D1FB0-222B-F940-A3B4-83A734AB2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TensorFlow</a:t>
            </a:r>
            <a:r>
              <a:rPr kumimoji="1" lang="ja-JP" altLang="en-US"/>
              <a:t>（テンソルフロー）とは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7ED2315-6FEC-7346-9147-172A852CC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sz="3600" dirty="0"/>
              <a:t>Google</a:t>
            </a:r>
            <a:r>
              <a:rPr kumimoji="1" lang="ja-JP" altLang="en-US" sz="3600"/>
              <a:t>が提供している機械学習ライブラリ。</a:t>
            </a:r>
            <a:endParaRPr kumimoji="1" lang="en-US" altLang="ja-JP" sz="3600" dirty="0"/>
          </a:p>
          <a:p>
            <a:endParaRPr lang="en-US" altLang="ja-JP" sz="3600" dirty="0"/>
          </a:p>
          <a:p>
            <a:r>
              <a:rPr kumimoji="1" lang="ja-JP" altLang="en-US" sz="3600"/>
              <a:t>ディープラーニングの機能を使用でき、</a:t>
            </a:r>
            <a:r>
              <a:rPr lang="en-US" altLang="ja-JP" sz="3600" dirty="0"/>
              <a:t>Web</a:t>
            </a:r>
            <a:r>
              <a:rPr lang="ja-JP" altLang="en-US" sz="3600"/>
              <a:t>の説明も豊富にある。</a:t>
            </a:r>
            <a:endParaRPr kumimoji="1" lang="en-US" altLang="ja-JP" sz="3600" dirty="0"/>
          </a:p>
          <a:p>
            <a:endParaRPr kumimoji="1" lang="en-US" altLang="ja-JP" sz="3600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3497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8" y="653963"/>
            <a:ext cx="4738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ライブラリのインポート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095E101D-FEDA-4646-9D23-2A9E20DBA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20" y="2125412"/>
            <a:ext cx="10847920" cy="179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599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8" y="653963"/>
            <a:ext cx="4738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MNIST</a:t>
            </a:r>
            <a:r>
              <a:rPr kumimoji="1" lang="ja-JP" altLang="en-US" sz="2800"/>
              <a:t>のロード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0800F53-6400-884E-9962-DEC25484C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661" y="1512961"/>
            <a:ext cx="11050649" cy="1708540"/>
          </a:xfrm>
          <a:prstGeom prst="rect">
            <a:avLst/>
          </a:prstGeom>
        </p:spPr>
      </p:pic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AEFBA321-2753-4942-9602-7B68D8CC7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903" y="4012808"/>
            <a:ext cx="10102385" cy="2584939"/>
          </a:xfrm>
        </p:spPr>
        <p:txBody>
          <a:bodyPr>
            <a:normAutofit lnSpcReduction="10000"/>
          </a:bodyPr>
          <a:lstStyle/>
          <a:p>
            <a:r>
              <a:rPr kumimoji="1" lang="en-US" altLang="ja-JP" dirty="0" err="1"/>
              <a:t>tensolfrow.keras</a:t>
            </a:r>
            <a:r>
              <a:rPr lang="ja-JP" altLang="en-US"/>
              <a:t>に、あらかじめ</a:t>
            </a:r>
            <a:r>
              <a:rPr lang="en-US" altLang="ja-JP" dirty="0"/>
              <a:t>MNIST</a:t>
            </a:r>
            <a:r>
              <a:rPr lang="ja-JP" altLang="en-US"/>
              <a:t>のデータセットを取り扱う為の命令が用意されている。</a:t>
            </a:r>
            <a:endParaRPr lang="en-US" altLang="ja-JP" dirty="0"/>
          </a:p>
          <a:p>
            <a:r>
              <a:rPr lang="ja-JP" altLang="en-US"/>
              <a:t>これを実行する事で、以下のようにデータをダウンロードできる。</a:t>
            </a:r>
            <a:endParaRPr lang="en-US" altLang="ja-JP" dirty="0"/>
          </a:p>
          <a:p>
            <a:pPr lvl="1"/>
            <a:r>
              <a:rPr kumimoji="1" lang="en-US" altLang="ja-JP" dirty="0" err="1"/>
              <a:t>x_train</a:t>
            </a:r>
            <a:r>
              <a:rPr lang="ja-JP" altLang="en-US"/>
              <a:t>：学習用画像データ</a:t>
            </a:r>
            <a:endParaRPr lang="en-US" altLang="ja-JP" dirty="0"/>
          </a:p>
          <a:p>
            <a:pPr lvl="1"/>
            <a:r>
              <a:rPr kumimoji="1" lang="en-US" altLang="ja-JP" dirty="0" err="1"/>
              <a:t>y_train</a:t>
            </a:r>
            <a:r>
              <a:rPr kumimoji="1" lang="ja-JP" altLang="en-US"/>
              <a:t>：学習用ラベル（</a:t>
            </a:r>
            <a:r>
              <a:rPr kumimoji="1" lang="en-US" altLang="ja-JP" dirty="0"/>
              <a:t>0〜</a:t>
            </a:r>
            <a:r>
              <a:rPr kumimoji="1" lang="ja-JP" altLang="en-US"/>
              <a:t>９の値）</a:t>
            </a:r>
            <a:endParaRPr kumimoji="1" lang="en-US" altLang="ja-JP" dirty="0"/>
          </a:p>
          <a:p>
            <a:pPr lvl="1"/>
            <a:r>
              <a:rPr lang="en-US" altLang="ja-JP" dirty="0" err="1"/>
              <a:t>x_test</a:t>
            </a:r>
            <a:r>
              <a:rPr lang="ja-JP" altLang="en-US"/>
              <a:t>：テスト用画像データ</a:t>
            </a:r>
            <a:endParaRPr lang="en-US" altLang="ja-JP" dirty="0"/>
          </a:p>
          <a:p>
            <a:pPr lvl="1"/>
            <a:r>
              <a:rPr kumimoji="1" lang="en-US" altLang="ja-JP" dirty="0" err="1"/>
              <a:t>y_test</a:t>
            </a:r>
            <a:r>
              <a:rPr kumimoji="1" lang="ja-JP" altLang="en-US"/>
              <a:t>：テスト用ラベル（</a:t>
            </a:r>
            <a:r>
              <a:rPr kumimoji="1" lang="en-US" altLang="ja-JP" dirty="0"/>
              <a:t>0〜</a:t>
            </a:r>
            <a:r>
              <a:rPr kumimoji="1" lang="ja-JP" altLang="en-US"/>
              <a:t>９の値）</a:t>
            </a:r>
            <a:endParaRPr kumimoji="1" lang="en-US" altLang="ja-JP" dirty="0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46972BF2-5389-A849-ADA8-200E72A1125D}"/>
              </a:ext>
            </a:extLst>
          </p:cNvPr>
          <p:cNvCxnSpPr/>
          <p:nvPr/>
        </p:nvCxnSpPr>
        <p:spPr>
          <a:xfrm>
            <a:off x="5706534" y="2235200"/>
            <a:ext cx="194733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4694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8" y="653963"/>
            <a:ext cx="4738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MNIST</a:t>
            </a:r>
            <a:r>
              <a:rPr kumimoji="1" lang="ja-JP" altLang="en-US" sz="2800"/>
              <a:t>データの確認</a:t>
            </a: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AEFBA321-2753-4942-9602-7B68D8CC7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2316" y="5019248"/>
            <a:ext cx="10102385" cy="1770587"/>
          </a:xfrm>
        </p:spPr>
        <p:txBody>
          <a:bodyPr>
            <a:normAutofit/>
          </a:bodyPr>
          <a:lstStyle/>
          <a:p>
            <a:r>
              <a:rPr kumimoji="1" lang="ja-JP" altLang="en-US"/>
              <a:t>学習データで６００００件、テストデータで１００００件の読み込みができた。</a:t>
            </a:r>
            <a:endParaRPr kumimoji="1" lang="en-US" altLang="ja-JP" dirty="0"/>
          </a:p>
          <a:p>
            <a:r>
              <a:rPr lang="ja-JP" altLang="en-US"/>
              <a:t>画像データ、</a:t>
            </a:r>
            <a:r>
              <a:rPr lang="en-US" altLang="ja-JP" dirty="0"/>
              <a:t>x_***</a:t>
            </a:r>
            <a:r>
              <a:rPr lang="ja-JP" altLang="en-US"/>
              <a:t>は、</a:t>
            </a:r>
            <a:r>
              <a:rPr lang="en-US" altLang="ja-JP" dirty="0"/>
              <a:t>28 * 28</a:t>
            </a:r>
            <a:r>
              <a:rPr lang="ja-JP" altLang="en-US"/>
              <a:t>の大きさの画像。</a:t>
            </a:r>
            <a:endParaRPr kumimoji="1" lang="en-US" altLang="ja-JP" dirty="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A7DACC75-5B24-8240-B2E1-A3F08C1A6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63" y="1460107"/>
            <a:ext cx="5085471" cy="327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26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8" y="653963"/>
            <a:ext cx="4738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画像データの確認</a:t>
            </a: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AEFBA321-2753-4942-9602-7B68D8CC7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6607" y="3767223"/>
            <a:ext cx="3765782" cy="491868"/>
          </a:xfrm>
        </p:spPr>
        <p:txBody>
          <a:bodyPr>
            <a:normAutofit/>
          </a:bodyPr>
          <a:lstStyle/>
          <a:p>
            <a:r>
              <a:rPr kumimoji="1" lang="ja-JP" altLang="en-US"/>
              <a:t>画像データを確認できる。</a:t>
            </a:r>
            <a:endParaRPr kumimoji="1" lang="en-US" altLang="ja-JP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25F9DB4-BF47-E64F-A61E-4DB1D09BF8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65050" y="1428278"/>
            <a:ext cx="8918090" cy="1919328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6A62B94F-3077-5440-A1E0-5D74A4593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554" y="3598701"/>
            <a:ext cx="3052250" cy="316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7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8" y="653963"/>
            <a:ext cx="4738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画像データの確認</a:t>
            </a: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AEFBA321-2753-4942-9602-7B68D8CC7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504" y="5019248"/>
            <a:ext cx="3765782" cy="491868"/>
          </a:xfrm>
        </p:spPr>
        <p:txBody>
          <a:bodyPr>
            <a:normAutofit/>
          </a:bodyPr>
          <a:lstStyle/>
          <a:p>
            <a:r>
              <a:rPr kumimoji="1" lang="ja-JP" altLang="en-US"/>
              <a:t>数値にされた画像データ</a:t>
            </a:r>
            <a:endParaRPr kumimoji="1" lang="en-US" altLang="ja-JP" dirty="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E2AAF4FE-DB23-D348-AC36-2E4DA2058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61" y="1497611"/>
            <a:ext cx="4356868" cy="95016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5CC8F5A-BFDA-3F4E-AE39-5804DF984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2082800"/>
            <a:ext cx="69342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112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8" y="653963"/>
            <a:ext cx="4738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スケール変更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A81963B-4AA6-1B47-BE9A-1A01990E4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449" y="1644343"/>
            <a:ext cx="9669101" cy="2322745"/>
          </a:xfrm>
          <a:prstGeom prst="rect">
            <a:avLst/>
          </a:prstGeom>
        </p:spPr>
      </p:pic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88753EA8-748E-9749-B71B-F5BFF143BB50}"/>
              </a:ext>
            </a:extLst>
          </p:cNvPr>
          <p:cNvCxnSpPr>
            <a:cxnSpLocks/>
          </p:cNvCxnSpPr>
          <p:nvPr/>
        </p:nvCxnSpPr>
        <p:spPr>
          <a:xfrm>
            <a:off x="7281334" y="2302933"/>
            <a:ext cx="133773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EDEB22A5-80D9-9F4B-AE26-E63E4359C643}"/>
              </a:ext>
            </a:extLst>
          </p:cNvPr>
          <p:cNvCxnSpPr>
            <a:cxnSpLocks/>
          </p:cNvCxnSpPr>
          <p:nvPr/>
        </p:nvCxnSpPr>
        <p:spPr>
          <a:xfrm>
            <a:off x="8890000" y="2302933"/>
            <a:ext cx="82973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9FD3340D-4F4F-2147-A7D4-F9D844173F76}"/>
              </a:ext>
            </a:extLst>
          </p:cNvPr>
          <p:cNvCxnSpPr>
            <a:cxnSpLocks/>
          </p:cNvCxnSpPr>
          <p:nvPr/>
        </p:nvCxnSpPr>
        <p:spPr>
          <a:xfrm>
            <a:off x="4284134" y="2810933"/>
            <a:ext cx="252306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3B4BC895-3F51-D046-8DE1-E2DA5714B8FB}"/>
              </a:ext>
            </a:extLst>
          </p:cNvPr>
          <p:cNvCxnSpPr>
            <a:cxnSpLocks/>
          </p:cNvCxnSpPr>
          <p:nvPr/>
        </p:nvCxnSpPr>
        <p:spPr>
          <a:xfrm>
            <a:off x="7196667" y="3285066"/>
            <a:ext cx="125306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122D23EA-D84C-B94C-99C1-32714B39395A}"/>
              </a:ext>
            </a:extLst>
          </p:cNvPr>
          <p:cNvCxnSpPr>
            <a:cxnSpLocks/>
          </p:cNvCxnSpPr>
          <p:nvPr/>
        </p:nvCxnSpPr>
        <p:spPr>
          <a:xfrm>
            <a:off x="8619067" y="3285066"/>
            <a:ext cx="965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B7F171EC-1CE0-9F49-8DC0-4FC8C16D0018}"/>
              </a:ext>
            </a:extLst>
          </p:cNvPr>
          <p:cNvCxnSpPr>
            <a:cxnSpLocks/>
          </p:cNvCxnSpPr>
          <p:nvPr/>
        </p:nvCxnSpPr>
        <p:spPr>
          <a:xfrm>
            <a:off x="4284134" y="3815485"/>
            <a:ext cx="252306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37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4391B3-8232-E74F-AE97-2EB25E828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kumimoji="1" lang="ja-JP" altLang="en-US"/>
              <a:t>画像データ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508F384-DD31-F74D-B7B6-BB9C92EC1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128" y="1883899"/>
            <a:ext cx="5072437" cy="48137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1800"/>
              <a:t>画像データは、コンピュータ内部では数字の集まり。</a:t>
            </a:r>
            <a:endParaRPr kumimoji="1" lang="en-US" altLang="ja-JP" sz="1800" dirty="0"/>
          </a:p>
          <a:p>
            <a:pPr marL="0" indent="0">
              <a:buNone/>
            </a:pPr>
            <a:endParaRPr lang="en-US" altLang="ja-JP" sz="1800" dirty="0"/>
          </a:p>
          <a:p>
            <a:pPr marL="0" indent="0">
              <a:buNone/>
            </a:pPr>
            <a:r>
              <a:rPr kumimoji="1" lang="ja-JP" altLang="en-US" sz="1800"/>
              <a:t>カラー画像の場合、各ピクセルに、赤・緑・青（</a:t>
            </a:r>
            <a:r>
              <a:rPr lang="en-US" altLang="ja-JP" sz="1800" dirty="0"/>
              <a:t>RGB</a:t>
            </a:r>
            <a:r>
              <a:rPr lang="ja-JP" altLang="en-US" sz="1800"/>
              <a:t>）</a:t>
            </a:r>
            <a:r>
              <a:rPr kumimoji="1" lang="ja-JP" altLang="en-US" sz="1800"/>
              <a:t>の三つの値が設定される。</a:t>
            </a:r>
            <a:endParaRPr kumimoji="1" lang="en-US" altLang="ja-JP" sz="1800" dirty="0"/>
          </a:p>
          <a:p>
            <a:pPr marL="0" indent="0">
              <a:buNone/>
            </a:pPr>
            <a:endParaRPr lang="en-US" altLang="ja-JP" sz="1800" dirty="0"/>
          </a:p>
          <a:p>
            <a:pPr marL="0" indent="0">
              <a:buNone/>
            </a:pPr>
            <a:r>
              <a:rPr kumimoji="1" lang="ja-JP" altLang="en-US" sz="1800"/>
              <a:t>透明度がある場合は、</a:t>
            </a:r>
            <a:r>
              <a:rPr kumimoji="1" lang="en-US" altLang="ja-JP" sz="1800" dirty="0"/>
              <a:t>Alpha</a:t>
            </a:r>
            <a:r>
              <a:rPr kumimoji="1" lang="ja-JP" altLang="en-US" sz="1800"/>
              <a:t>（透明度）の情報も付加される。</a:t>
            </a:r>
            <a:endParaRPr kumimoji="1" lang="en-US" altLang="ja-JP" sz="1800" dirty="0"/>
          </a:p>
          <a:p>
            <a:pPr marL="0" indent="0">
              <a:buNone/>
            </a:pPr>
            <a:endParaRPr lang="en-US" altLang="ja-JP" sz="1800" dirty="0"/>
          </a:p>
          <a:p>
            <a:pPr marL="0" indent="0">
              <a:buNone/>
            </a:pPr>
            <a:r>
              <a:rPr kumimoji="1" lang="ja-JP" altLang="en-US" sz="1800"/>
              <a:t>動画は、画像データの連続と考えれば良い。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07C0FF1-14AE-B145-9D6E-0974DAFD5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871564"/>
            <a:ext cx="6121447" cy="367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5187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8" y="653963"/>
            <a:ext cx="4738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スケール変更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A81963B-4AA6-1B47-BE9A-1A01990E4A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0" t="8430" r="8438" b="69044"/>
          <a:stretch/>
        </p:blipFill>
        <p:spPr>
          <a:xfrm>
            <a:off x="1280161" y="1713543"/>
            <a:ext cx="7948246" cy="52322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F441C075-FE7C-134E-B98E-2C2BF972D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2" y="2511512"/>
            <a:ext cx="7948246" cy="1075749"/>
          </a:xfrm>
        </p:spPr>
        <p:txBody>
          <a:bodyPr>
            <a:normAutofit/>
          </a:bodyPr>
          <a:lstStyle/>
          <a:p>
            <a:r>
              <a:rPr lang="ja-JP" altLang="en-US"/>
              <a:t>「６００００ </a:t>
            </a:r>
            <a:r>
              <a:rPr lang="en-US" altLang="ja-JP" dirty="0"/>
              <a:t> ×</a:t>
            </a:r>
            <a:r>
              <a:rPr lang="ja-JP" altLang="en-US"/>
              <a:t>２８</a:t>
            </a:r>
            <a:r>
              <a:rPr kumimoji="1" lang="en-US" altLang="ja-JP" dirty="0"/>
              <a:t> ×</a:t>
            </a:r>
            <a:r>
              <a:rPr kumimoji="1" lang="ja-JP" altLang="en-US"/>
              <a:t> ２８」（１画像２８</a:t>
            </a:r>
            <a:r>
              <a:rPr kumimoji="1" lang="en-US" altLang="ja-JP" dirty="0"/>
              <a:t>×</a:t>
            </a:r>
            <a:r>
              <a:rPr kumimoji="1" lang="ja-JP" altLang="en-US"/>
              <a:t>２８を６００００枚）のデータを、「６００００</a:t>
            </a:r>
            <a:r>
              <a:rPr kumimoji="1" lang="en-US" altLang="ja-JP" dirty="0"/>
              <a:t>×</a:t>
            </a:r>
            <a:r>
              <a:rPr kumimoji="1" lang="ja-JP" altLang="en-US"/>
              <a:t>７８４」に変換</a:t>
            </a:r>
            <a:endParaRPr kumimoji="1" lang="en-US" altLang="ja-JP" dirty="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AB5B5FEE-6B8E-9E4D-B223-0CD13557B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1" y="3286857"/>
            <a:ext cx="101092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73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8" y="653963"/>
            <a:ext cx="4738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スケール変更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A81963B-4AA6-1B47-BE9A-1A01990E4A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99" t="27499" r="8899" b="49975"/>
          <a:stretch/>
        </p:blipFill>
        <p:spPr>
          <a:xfrm>
            <a:off x="1280161" y="1713543"/>
            <a:ext cx="7948246" cy="52322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F441C075-FE7C-134E-B98E-2C2BF972D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1" y="2876471"/>
            <a:ext cx="8848577" cy="3273826"/>
          </a:xfrm>
        </p:spPr>
        <p:txBody>
          <a:bodyPr>
            <a:normAutofit/>
          </a:bodyPr>
          <a:lstStyle/>
          <a:p>
            <a:r>
              <a:rPr lang="en-US" altLang="ja-JP" sz="3200" dirty="0" err="1"/>
              <a:t>x_train</a:t>
            </a:r>
            <a:r>
              <a:rPr lang="ja-JP" altLang="en-US" sz="3200"/>
              <a:t>内のデータ、０（白）</a:t>
            </a:r>
            <a:r>
              <a:rPr lang="en-US" altLang="ja-JP" sz="3200" dirty="0"/>
              <a:t>〜</a:t>
            </a:r>
            <a:r>
              <a:rPr lang="ja-JP" altLang="en-US" sz="3200"/>
              <a:t>２５５（黒）を、０</a:t>
            </a:r>
            <a:r>
              <a:rPr lang="en-US" altLang="ja-JP" sz="3200" dirty="0"/>
              <a:t>.</a:t>
            </a:r>
            <a:r>
              <a:rPr lang="ja-JP" altLang="en-US" sz="3200"/>
              <a:t>０（白）</a:t>
            </a:r>
            <a:r>
              <a:rPr lang="en-US" altLang="ja-JP" sz="3200" dirty="0"/>
              <a:t>〜</a:t>
            </a:r>
            <a:r>
              <a:rPr lang="ja-JP" altLang="en-US" sz="3200"/>
              <a:t>１</a:t>
            </a:r>
            <a:r>
              <a:rPr lang="en-US" altLang="ja-JP" sz="3200" dirty="0"/>
              <a:t>.</a:t>
            </a:r>
            <a:r>
              <a:rPr lang="ja-JP" altLang="en-US" sz="3200"/>
              <a:t>０（黒）に変換</a:t>
            </a:r>
            <a:endParaRPr lang="en-US" altLang="ja-JP" sz="3200" dirty="0"/>
          </a:p>
          <a:p>
            <a:r>
              <a:rPr lang="ja-JP" altLang="en-US" sz="3200"/>
              <a:t>値を小さくする事で、誤差や重みが収束しやすくなる効果がある。→標準化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39135894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8" y="653963"/>
            <a:ext cx="4738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ラベルのベクトル変換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00D13150-AC0A-5446-BB88-6927878F1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199" y="1383127"/>
            <a:ext cx="6882619" cy="1827588"/>
          </a:xfrm>
          <a:prstGeom prst="rect">
            <a:avLst/>
          </a:prstGeom>
        </p:spPr>
      </p:pic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698187F3-53EA-A44D-885D-4BB1EBC17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199" y="3375270"/>
            <a:ext cx="7113893" cy="491868"/>
          </a:xfrm>
        </p:spPr>
        <p:txBody>
          <a:bodyPr>
            <a:normAutofit/>
          </a:bodyPr>
          <a:lstStyle/>
          <a:p>
            <a:r>
              <a:rPr kumimoji="1" lang="ja-JP" altLang="en-US"/>
              <a:t>ラベルの数値を、</a:t>
            </a:r>
            <a:r>
              <a:rPr kumimoji="1" lang="en-US" altLang="ja-JP" dirty="0"/>
              <a:t>1-hot</a:t>
            </a:r>
            <a:r>
              <a:rPr kumimoji="1" lang="ja-JP" altLang="en-US"/>
              <a:t>ベクトルに変換</a:t>
            </a:r>
            <a:endParaRPr kumimoji="1" lang="en-US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E582FCA-2AA1-C643-B055-D221A7250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645" y="3867138"/>
            <a:ext cx="5715000" cy="2679700"/>
          </a:xfrm>
          <a:prstGeom prst="rect">
            <a:avLst/>
          </a:prstGeom>
        </p:spPr>
      </p:pic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84880E0A-0CBF-104A-B0E0-E27754012D30}"/>
              </a:ext>
            </a:extLst>
          </p:cNvPr>
          <p:cNvCxnSpPr>
            <a:cxnSpLocks/>
          </p:cNvCxnSpPr>
          <p:nvPr/>
        </p:nvCxnSpPr>
        <p:spPr>
          <a:xfrm>
            <a:off x="5886486" y="2690391"/>
            <a:ext cx="9792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E33A5EE-6338-924F-A716-4F9A29248D84}"/>
              </a:ext>
            </a:extLst>
          </p:cNvPr>
          <p:cNvCxnSpPr>
            <a:cxnSpLocks/>
          </p:cNvCxnSpPr>
          <p:nvPr/>
        </p:nvCxnSpPr>
        <p:spPr>
          <a:xfrm>
            <a:off x="6865749" y="3056037"/>
            <a:ext cx="4148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4DF39AB-B322-CB41-87C0-5C75424BB91B}"/>
              </a:ext>
            </a:extLst>
          </p:cNvPr>
          <p:cNvCxnSpPr>
            <a:cxnSpLocks/>
          </p:cNvCxnSpPr>
          <p:nvPr/>
        </p:nvCxnSpPr>
        <p:spPr>
          <a:xfrm>
            <a:off x="5762499" y="3031354"/>
            <a:ext cx="9792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BC9928D0-D3EA-8046-94F0-9522E3F5E7F3}"/>
              </a:ext>
            </a:extLst>
          </p:cNvPr>
          <p:cNvCxnSpPr>
            <a:cxnSpLocks/>
          </p:cNvCxnSpPr>
          <p:nvPr/>
        </p:nvCxnSpPr>
        <p:spPr>
          <a:xfrm>
            <a:off x="6996983" y="2690391"/>
            <a:ext cx="4148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045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8" y="653963"/>
            <a:ext cx="4738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モデル構築の準備</a:t>
            </a: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698187F3-53EA-A44D-885D-4BB1EBC17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3319" y="3903786"/>
            <a:ext cx="8275321" cy="1210799"/>
          </a:xfrm>
        </p:spPr>
        <p:txBody>
          <a:bodyPr>
            <a:normAutofit/>
          </a:bodyPr>
          <a:lstStyle/>
          <a:p>
            <a:r>
              <a:rPr kumimoji="1" lang="ja-JP" altLang="en-US"/>
              <a:t>モデル構築の土台作成</a:t>
            </a:r>
            <a:endParaRPr kumimoji="1" lang="en-US" altLang="ja-JP" dirty="0"/>
          </a:p>
          <a:p>
            <a:r>
              <a:rPr lang="ja-JP" altLang="en-US"/>
              <a:t>ここで作成された「</a:t>
            </a:r>
            <a:r>
              <a:rPr lang="en-US" altLang="ja-JP" dirty="0"/>
              <a:t>model</a:t>
            </a:r>
            <a:r>
              <a:rPr lang="ja-JP" altLang="en-US"/>
              <a:t>」に、レイヤーを追加していく</a:t>
            </a:r>
            <a:endParaRPr kumimoji="1" lang="en-US" altLang="ja-JP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3BA5D44-90DD-9D45-B610-803DAF7CF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198" y="1475633"/>
            <a:ext cx="8132201" cy="1478582"/>
          </a:xfrm>
          <a:prstGeom prst="rect">
            <a:avLst/>
          </a:prstGeom>
        </p:spPr>
      </p:pic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4B057D3C-1E01-A343-B46D-F4A063633805}"/>
              </a:ext>
            </a:extLst>
          </p:cNvPr>
          <p:cNvCxnSpPr>
            <a:cxnSpLocks/>
          </p:cNvCxnSpPr>
          <p:nvPr/>
        </p:nvCxnSpPr>
        <p:spPr>
          <a:xfrm>
            <a:off x="3546242" y="2721388"/>
            <a:ext cx="15991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1279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8" y="653963"/>
            <a:ext cx="4738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中間層の追加</a:t>
            </a: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698187F3-53EA-A44D-885D-4BB1EBC17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7265" y="4804119"/>
            <a:ext cx="9751972" cy="1709223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units = 64  </a:t>
            </a:r>
            <a:r>
              <a:rPr kumimoji="1" lang="ja-JP" altLang="en-US"/>
              <a:t>：中間層のニューロンの数</a:t>
            </a:r>
            <a:endParaRPr kumimoji="1" lang="en-US" altLang="ja-JP" dirty="0"/>
          </a:p>
          <a:p>
            <a:r>
              <a:rPr lang="en-US" altLang="ja-JP" dirty="0" err="1"/>
              <a:t>input_shape</a:t>
            </a:r>
            <a:r>
              <a:rPr lang="en-US" altLang="ja-JP" dirty="0"/>
              <a:t> = (784,) </a:t>
            </a:r>
            <a:r>
              <a:rPr lang="ja-JP" altLang="en-US"/>
              <a:t>：入力されるデータ数</a:t>
            </a:r>
            <a:endParaRPr lang="en-US" altLang="ja-JP" dirty="0"/>
          </a:p>
          <a:p>
            <a:r>
              <a:rPr kumimoji="1" lang="en-US" altLang="ja-JP" dirty="0"/>
              <a:t>activation = ‘</a:t>
            </a:r>
            <a:r>
              <a:rPr kumimoji="1" lang="en-US" altLang="ja-JP" dirty="0" err="1"/>
              <a:t>relu</a:t>
            </a:r>
            <a:r>
              <a:rPr kumimoji="1" lang="en-US" altLang="ja-JP" dirty="0"/>
              <a:t>’</a:t>
            </a:r>
            <a:r>
              <a:rPr kumimoji="1" lang="ja-JP" altLang="en-US"/>
              <a:t>：活性化関数に「</a:t>
            </a:r>
            <a:r>
              <a:rPr kumimoji="1" lang="en-US" altLang="ja-JP" dirty="0" err="1"/>
              <a:t>ReLU</a:t>
            </a:r>
            <a:r>
              <a:rPr kumimoji="1" lang="ja-JP" altLang="en-US"/>
              <a:t>関数（ランプ関数）」を使用</a:t>
            </a:r>
            <a:endParaRPr kumimoji="1" lang="en-US" altLang="ja-JP" dirty="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36B910E4-0F65-AB44-BAA8-2ABB60129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750" y="1177183"/>
            <a:ext cx="7860322" cy="3418286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287F9631-070A-C84D-9AC7-9BEDDE115DD7}"/>
              </a:ext>
            </a:extLst>
          </p:cNvPr>
          <p:cNvCxnSpPr>
            <a:cxnSpLocks/>
          </p:cNvCxnSpPr>
          <p:nvPr/>
        </p:nvCxnSpPr>
        <p:spPr>
          <a:xfrm>
            <a:off x="4197171" y="2984859"/>
            <a:ext cx="3593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980A2576-A144-EE4A-BDED-2B9BC2A2D8C5}"/>
              </a:ext>
            </a:extLst>
          </p:cNvPr>
          <p:cNvCxnSpPr>
            <a:cxnSpLocks/>
          </p:cNvCxnSpPr>
          <p:nvPr/>
        </p:nvCxnSpPr>
        <p:spPr>
          <a:xfrm>
            <a:off x="5229580" y="3310323"/>
            <a:ext cx="3593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B876D9BE-25AD-BD49-A34D-1B05BA92CA37}"/>
              </a:ext>
            </a:extLst>
          </p:cNvPr>
          <p:cNvCxnSpPr>
            <a:cxnSpLocks/>
          </p:cNvCxnSpPr>
          <p:nvPr/>
        </p:nvCxnSpPr>
        <p:spPr>
          <a:xfrm>
            <a:off x="4832064" y="3651286"/>
            <a:ext cx="57718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8991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8" y="653963"/>
            <a:ext cx="4738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出力層の追加</a:t>
            </a: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698187F3-53EA-A44D-885D-4BB1EBC17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1999" y="4494814"/>
            <a:ext cx="9895711" cy="2088866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units = </a:t>
            </a:r>
            <a:r>
              <a:rPr lang="en-US" altLang="ja-JP" dirty="0"/>
              <a:t>10</a:t>
            </a:r>
            <a:r>
              <a:rPr kumimoji="1" lang="en-US" altLang="ja-JP" dirty="0"/>
              <a:t>  </a:t>
            </a:r>
            <a:r>
              <a:rPr kumimoji="1" lang="ja-JP" altLang="en-US"/>
              <a:t>：出力層のニューロンの数（</a:t>
            </a:r>
            <a:r>
              <a:rPr kumimoji="1" lang="en-US" altLang="ja-JP" dirty="0"/>
              <a:t>0〜</a:t>
            </a:r>
            <a:r>
              <a:rPr kumimoji="1" lang="ja-JP" altLang="en-US"/>
              <a:t>９の１０パターンに対応）</a:t>
            </a:r>
            <a:endParaRPr kumimoji="1" lang="en-US" altLang="ja-JP" dirty="0"/>
          </a:p>
          <a:p>
            <a:r>
              <a:rPr kumimoji="1" lang="en-US" altLang="ja-JP" dirty="0"/>
              <a:t>activation = ‘</a:t>
            </a:r>
            <a:r>
              <a:rPr kumimoji="1" lang="en-US" altLang="ja-JP" dirty="0" err="1"/>
              <a:t>softmax</a:t>
            </a:r>
            <a:r>
              <a:rPr kumimoji="1" lang="en-US" altLang="ja-JP" dirty="0"/>
              <a:t>’</a:t>
            </a:r>
            <a:r>
              <a:rPr kumimoji="1" lang="ja-JP" altLang="en-US"/>
              <a:t>：活性化関数に「</a:t>
            </a:r>
            <a:r>
              <a:rPr kumimoji="1" lang="en-US" altLang="ja-JP" dirty="0" err="1"/>
              <a:t>softmax</a:t>
            </a:r>
            <a:r>
              <a:rPr kumimoji="1" lang="ja-JP" altLang="en-US"/>
              <a:t>関数」を使用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 err="1"/>
              <a:t>softmax</a:t>
            </a:r>
            <a:r>
              <a:rPr kumimoji="1" lang="ja-JP" altLang="en-US"/>
              <a:t>関数とは、出力値が０</a:t>
            </a:r>
            <a:r>
              <a:rPr kumimoji="1" lang="en-US" altLang="ja-JP" dirty="0"/>
              <a:t>.</a:t>
            </a:r>
            <a:r>
              <a:rPr kumimoji="1" lang="ja-JP" altLang="en-US"/>
              <a:t>０</a:t>
            </a:r>
            <a:r>
              <a:rPr kumimoji="1" lang="en-US" altLang="ja-JP" dirty="0"/>
              <a:t>〜</a:t>
            </a:r>
            <a:r>
              <a:rPr kumimoji="1" lang="ja-JP" altLang="en-US"/>
              <a:t>１</a:t>
            </a:r>
            <a:r>
              <a:rPr lang="en-US" altLang="ja-JP" dirty="0"/>
              <a:t>.</a:t>
            </a:r>
            <a:r>
              <a:rPr lang="ja-JP" altLang="en-US"/>
              <a:t>０になり、出力値の合計が１</a:t>
            </a:r>
            <a:r>
              <a:rPr lang="en-US" altLang="ja-JP" dirty="0"/>
              <a:t>.</a:t>
            </a:r>
            <a:r>
              <a:rPr lang="ja-JP" altLang="en-US"/>
              <a:t>０になる</a:t>
            </a: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 err="1"/>
              <a:t>input_shape</a:t>
            </a:r>
            <a:r>
              <a:rPr kumimoji="1" lang="ja-JP" altLang="en-US"/>
              <a:t>は、前の層から自動的に計算される為、書く必要はない</a:t>
            </a:r>
            <a:endParaRPr kumimoji="1" lang="en-US" altLang="ja-JP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E357B1C-27A7-714A-B7CF-9875F197E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64" y="1288851"/>
            <a:ext cx="6516403" cy="2881842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2667F46B-3532-DF4B-A8F4-F35BDCF92CCC}"/>
              </a:ext>
            </a:extLst>
          </p:cNvPr>
          <p:cNvCxnSpPr>
            <a:cxnSpLocks/>
          </p:cNvCxnSpPr>
          <p:nvPr/>
        </p:nvCxnSpPr>
        <p:spPr>
          <a:xfrm>
            <a:off x="4788976" y="2674893"/>
            <a:ext cx="4339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92F20470-6852-1748-9AF3-54BB7A6CCE92}"/>
              </a:ext>
            </a:extLst>
          </p:cNvPr>
          <p:cNvCxnSpPr>
            <a:cxnSpLocks/>
          </p:cNvCxnSpPr>
          <p:nvPr/>
        </p:nvCxnSpPr>
        <p:spPr>
          <a:xfrm>
            <a:off x="5532895" y="3093347"/>
            <a:ext cx="14258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6367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8" y="653963"/>
            <a:ext cx="4738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MNIST</a:t>
            </a:r>
            <a:r>
              <a:rPr kumimoji="1" lang="ja-JP" altLang="en-US" sz="2800"/>
              <a:t>データの学習</a:t>
            </a: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698187F3-53EA-A44D-885D-4BB1EBC17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119" y="4902777"/>
            <a:ext cx="9895711" cy="2088866"/>
          </a:xfrm>
        </p:spPr>
        <p:txBody>
          <a:bodyPr>
            <a:normAutofit/>
          </a:bodyPr>
          <a:lstStyle/>
          <a:p>
            <a:r>
              <a:rPr kumimoji="1" lang="en-US" altLang="ja-JP" dirty="0" err="1"/>
              <a:t>model.compile</a:t>
            </a:r>
            <a:r>
              <a:rPr kumimoji="1" lang="ja-JP" altLang="en-US"/>
              <a:t>でモデルを設定し、</a:t>
            </a:r>
            <a:r>
              <a:rPr kumimoji="1" lang="en-US" altLang="ja-JP" dirty="0" err="1"/>
              <a:t>model.fit</a:t>
            </a:r>
            <a:r>
              <a:rPr kumimoji="1" lang="ja-JP" altLang="en-US"/>
              <a:t>で学習している</a:t>
            </a:r>
            <a:endParaRPr kumimoji="1" lang="en-US" altLang="ja-JP" dirty="0"/>
          </a:p>
          <a:p>
            <a:r>
              <a:rPr kumimoji="1" lang="en-US" altLang="ja-JP" dirty="0"/>
              <a:t>epochs </a:t>
            </a:r>
            <a:r>
              <a:rPr kumimoji="1" lang="ja-JP" altLang="en-US"/>
              <a:t>：試行回数</a:t>
            </a:r>
            <a:endParaRPr kumimoji="1" lang="en-US" altLang="ja-JP" dirty="0"/>
          </a:p>
          <a:p>
            <a:r>
              <a:rPr lang="en-US" altLang="ja-JP" dirty="0" err="1"/>
              <a:t>validation_split</a:t>
            </a:r>
            <a:r>
              <a:rPr lang="ja-JP" altLang="en-US"/>
              <a:t>：学習データのち、検証データの割合</a:t>
            </a:r>
            <a:endParaRPr lang="en-US" altLang="ja-JP" dirty="0"/>
          </a:p>
          <a:p>
            <a:pPr lvl="1"/>
            <a:r>
              <a:rPr kumimoji="1" lang="en-US" altLang="ja-JP" dirty="0"/>
              <a:t>0.</a:t>
            </a:r>
            <a:r>
              <a:rPr lang="en-US" altLang="ja-JP" dirty="0"/>
              <a:t>2</a:t>
            </a:r>
            <a:r>
              <a:rPr lang="ja-JP" altLang="en-US"/>
              <a:t>の時→</a:t>
            </a:r>
            <a:r>
              <a:rPr lang="en-US" altLang="ja-JP" dirty="0"/>
              <a:t>80%</a:t>
            </a:r>
            <a:r>
              <a:rPr lang="ja-JP" altLang="en-US"/>
              <a:t>が学習データ</a:t>
            </a:r>
            <a:r>
              <a:rPr lang="en-US" altLang="ja-JP" dirty="0"/>
              <a:t>20%</a:t>
            </a:r>
            <a:r>
              <a:rPr lang="ja-JP" altLang="en-US"/>
              <a:t>が検証データ</a:t>
            </a:r>
            <a:endParaRPr kumimoji="1" lang="en-US" altLang="ja-JP" dirty="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4F5E0283-4D15-6140-8980-69788AF358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55872" y="1230440"/>
            <a:ext cx="6413500" cy="3487585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740459A2-CC17-C941-8A8E-C7A44CBA7582}"/>
              </a:ext>
            </a:extLst>
          </p:cNvPr>
          <p:cNvCxnSpPr>
            <a:cxnSpLocks/>
          </p:cNvCxnSpPr>
          <p:nvPr/>
        </p:nvCxnSpPr>
        <p:spPr>
          <a:xfrm>
            <a:off x="3050297" y="4085239"/>
            <a:ext cx="28183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5795912F-D08E-0847-B373-0E902B5FE389}"/>
              </a:ext>
            </a:extLst>
          </p:cNvPr>
          <p:cNvCxnSpPr>
            <a:cxnSpLocks/>
          </p:cNvCxnSpPr>
          <p:nvPr/>
        </p:nvCxnSpPr>
        <p:spPr>
          <a:xfrm>
            <a:off x="3763219" y="4333211"/>
            <a:ext cx="28183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986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8" y="653963"/>
            <a:ext cx="4738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モデルの評価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764DF4AF-38EC-7C46-AA2F-2796558F5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26" y="1177183"/>
            <a:ext cx="5686474" cy="498611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35EDCA1A-A57C-F14A-8E33-75347E5A3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015" y="1177183"/>
            <a:ext cx="5986985" cy="252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035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8" y="653963"/>
            <a:ext cx="4738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モデルの評価</a:t>
            </a: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698187F3-53EA-A44D-885D-4BB1EBC17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119" y="4902777"/>
            <a:ext cx="5912731" cy="1610165"/>
          </a:xfrm>
        </p:spPr>
        <p:txBody>
          <a:bodyPr>
            <a:normAutofit/>
          </a:bodyPr>
          <a:lstStyle/>
          <a:p>
            <a:r>
              <a:rPr lang="ja-JP" altLang="en-US"/>
              <a:t>テストデータを用いて、モデルの評価をする</a:t>
            </a:r>
            <a:endParaRPr lang="en-US" altLang="ja-JP" dirty="0"/>
          </a:p>
          <a:p>
            <a:r>
              <a:rPr kumimoji="1" lang="ja-JP" altLang="en-US"/>
              <a:t>１つ目が損失関数</a:t>
            </a:r>
            <a:r>
              <a:rPr lang="ja-JP" altLang="en-US"/>
              <a:t>（</a:t>
            </a:r>
            <a:r>
              <a:rPr lang="en-US" altLang="ja-JP" dirty="0"/>
              <a:t>loss</a:t>
            </a:r>
            <a:r>
              <a:rPr lang="ja-JP" altLang="en-US"/>
              <a:t>）低いほどよい</a:t>
            </a:r>
            <a:endParaRPr lang="en-US" altLang="ja-JP" dirty="0"/>
          </a:p>
          <a:p>
            <a:r>
              <a:rPr kumimoji="1" lang="ja-JP" altLang="en-US"/>
              <a:t>２つ目が評価関数</a:t>
            </a:r>
            <a:r>
              <a:rPr lang="ja-JP" altLang="en-US"/>
              <a:t>（</a:t>
            </a:r>
            <a:r>
              <a:rPr lang="en-US" altLang="ja-JP" dirty="0"/>
              <a:t>acc</a:t>
            </a:r>
            <a:r>
              <a:rPr lang="ja-JP" altLang="en-US"/>
              <a:t>）高いほどよい</a:t>
            </a:r>
            <a:endParaRPr kumimoji="1" lang="en-US" altLang="ja-JP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493BF69-01EE-1649-9545-C65DD1874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148" y="1329982"/>
            <a:ext cx="9784849" cy="161016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B606952B-AB2F-5944-AEC8-27926DA3A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930" y="3286271"/>
            <a:ext cx="10264246" cy="94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6862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8" y="653963"/>
            <a:ext cx="4738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モデルの保存</a:t>
            </a: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698187F3-53EA-A44D-885D-4BB1EBC17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119" y="4902777"/>
            <a:ext cx="9459613" cy="1610165"/>
          </a:xfrm>
        </p:spPr>
        <p:txBody>
          <a:bodyPr>
            <a:normAutofit/>
          </a:bodyPr>
          <a:lstStyle/>
          <a:p>
            <a:r>
              <a:rPr lang="ja-JP" altLang="en-US"/>
              <a:t>作成したモデルを保存します。</a:t>
            </a:r>
            <a:endParaRPr lang="en-US" altLang="ja-JP" dirty="0"/>
          </a:p>
          <a:p>
            <a:r>
              <a:rPr kumimoji="1" lang="ja-JP" altLang="en-US"/>
              <a:t>以降は、その都度学習しなくとも、モデルを読み込む事で学習済みのモデルを使用できます。</a:t>
            </a:r>
            <a:endParaRPr kumimoji="1"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EE166C5-D201-8546-B20C-C66213112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715" y="1779709"/>
            <a:ext cx="10442549" cy="247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74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3EA9ECFB-8135-5A44-9827-AC832D670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kumimoji="1" lang="ja-JP" altLang="en-US"/>
              <a:t>画像</a:t>
            </a:r>
            <a:r>
              <a:rPr lang="ja-JP" altLang="en-US"/>
              <a:t>認識でできる事</a:t>
            </a:r>
            <a:endParaRPr kumimoji="1" lang="ja-JP" altLang="en-US"/>
          </a:p>
        </p:txBody>
      </p:sp>
      <p:graphicFrame>
        <p:nvGraphicFramePr>
          <p:cNvPr id="5" name="コンテンツ プレースホルダー 2">
            <a:extLst>
              <a:ext uri="{FF2B5EF4-FFF2-40B4-BE49-F238E27FC236}">
                <a16:creationId xmlns:a16="http://schemas.microsoft.com/office/drawing/2014/main" id="{35D089B9-3608-4D2A-BC10-94FC0C3161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9765737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1989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8" y="653963"/>
            <a:ext cx="6020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モデルを読み込み、画像認識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38C0E00-B7E5-4E41-B3EA-147CFDCB1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849" y="1177183"/>
            <a:ext cx="7949223" cy="552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393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A7D1FE-1BC0-B042-A186-9F1F58FCC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CNN</a:t>
            </a:r>
            <a:r>
              <a:rPr kumimoji="1" lang="ja-JP" altLang="en-US"/>
              <a:t>（畳み込みニューラルネットワーク）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371F284-4A9B-174E-BDBC-0DE15A1AB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800" dirty="0"/>
              <a:t>MNIST</a:t>
            </a:r>
            <a:r>
              <a:rPr lang="ja-JP" altLang="en-US" sz="2800"/>
              <a:t>の画像は、</a:t>
            </a:r>
            <a:r>
              <a:rPr lang="en-US" altLang="ja-JP" sz="2800" dirty="0"/>
              <a:t>28×28</a:t>
            </a:r>
            <a:r>
              <a:rPr lang="ja-JP" altLang="en-US" sz="2800"/>
              <a:t>と小さく、モノクロの１チャンネルで、小さいデータでした。</a:t>
            </a:r>
            <a:endParaRPr lang="en-US" altLang="ja-JP" sz="2800" dirty="0"/>
          </a:p>
          <a:p>
            <a:r>
              <a:rPr lang="ja-JP" altLang="en-US" sz="2800"/>
              <a:t>画像サイズが大きくなり、カラー画像となれば、より多くのパラメータを処理しなくてはなりません。</a:t>
            </a:r>
            <a:endParaRPr lang="en-US" altLang="ja-JP" sz="2800" dirty="0"/>
          </a:p>
          <a:p>
            <a:r>
              <a:rPr lang="en-US" altLang="ja-JP" sz="2800" dirty="0"/>
              <a:t>CNN</a:t>
            </a:r>
            <a:r>
              <a:rPr lang="ja-JP" altLang="en-US" sz="2800"/>
              <a:t>は、畳み込みという処理を行って、パラメータの数を削減します。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4289764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2670DD-1950-6E46-89DA-FFEB054EC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CNN</a:t>
            </a:r>
            <a:r>
              <a:rPr kumimoji="1" lang="ja-JP" altLang="en-US"/>
              <a:t>の流れ</a:t>
            </a:r>
          </a:p>
        </p:txBody>
      </p:sp>
      <p:pic>
        <p:nvPicPr>
          <p:cNvPr id="28676" name="Picture 4" descr="画像処理でよく使われる畳み込みニューラルネットワークとは">
            <a:extLst>
              <a:ext uri="{FF2B5EF4-FFF2-40B4-BE49-F238E27FC236}">
                <a16:creationId xmlns:a16="http://schemas.microsoft.com/office/drawing/2014/main" id="{BF90A730-D39F-D345-A007-91C124956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53" y="1776046"/>
            <a:ext cx="11572693" cy="403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タイトル 1">
            <a:extLst>
              <a:ext uri="{FF2B5EF4-FFF2-40B4-BE49-F238E27FC236}">
                <a16:creationId xmlns:a16="http://schemas.microsoft.com/office/drawing/2014/main" id="{B95BCF84-005A-BC49-9BAF-CE07B0D33A32}"/>
              </a:ext>
            </a:extLst>
          </p:cNvPr>
          <p:cNvSpPr txBox="1">
            <a:spLocks/>
          </p:cNvSpPr>
          <p:nvPr/>
        </p:nvSpPr>
        <p:spPr>
          <a:xfrm>
            <a:off x="6095999" y="6172200"/>
            <a:ext cx="6393767" cy="7631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kumimoji="1"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600"/>
              <a:t>そうだ！研究しよう</a:t>
            </a:r>
            <a:endParaRPr lang="en-US" altLang="ja-JP" sz="1600" dirty="0"/>
          </a:p>
          <a:p>
            <a:r>
              <a:rPr lang="en" altLang="ja-JP" sz="1600" dirty="0"/>
              <a:t>https://</a:t>
            </a:r>
            <a:r>
              <a:rPr lang="en" altLang="ja-JP" sz="1600" dirty="0" err="1"/>
              <a:t>kenyu-life.com</a:t>
            </a:r>
            <a:r>
              <a:rPr lang="en" altLang="ja-JP" sz="1600" dirty="0"/>
              <a:t>/2019/03/07/</a:t>
            </a:r>
            <a:r>
              <a:rPr lang="en" altLang="ja-JP" sz="1600" dirty="0" err="1"/>
              <a:t>convolutional_neural_network</a:t>
            </a:r>
            <a:r>
              <a:rPr lang="en" altLang="ja-JP" sz="1600" dirty="0"/>
              <a:t>/</a:t>
            </a:r>
            <a:endParaRPr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1268368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93E67B-919A-2147-AF2C-0AAE38CCA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3511"/>
          </a:xfrm>
        </p:spPr>
        <p:txBody>
          <a:bodyPr/>
          <a:lstStyle/>
          <a:p>
            <a:r>
              <a:rPr kumimoji="1" lang="ja-JP" altLang="en-US"/>
              <a:t>畳み込み層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6E39186-3188-304A-9414-AAE27703C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19311"/>
            <a:ext cx="9601200" cy="4348089"/>
          </a:xfrm>
        </p:spPr>
        <p:txBody>
          <a:bodyPr/>
          <a:lstStyle/>
          <a:p>
            <a:r>
              <a:rPr kumimoji="1" lang="ja-JP" altLang="en-US"/>
              <a:t>入力データ</a:t>
            </a:r>
            <a:r>
              <a:rPr lang="ja-JP" altLang="en-US"/>
              <a:t>と、カーネルの積和（乗算の結果の合計）を求める。</a:t>
            </a:r>
            <a:endParaRPr lang="en-US" altLang="ja-JP" dirty="0"/>
          </a:p>
          <a:p>
            <a:r>
              <a:rPr kumimoji="1" lang="ja-JP" altLang="en-US"/>
              <a:t>カーネルとは、重みを配列にした物。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63789B2-8797-B34A-AF5E-42F39FFC3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570" y="2352822"/>
            <a:ext cx="6145432" cy="41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417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93E67B-919A-2147-AF2C-0AAE38CCA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3511"/>
          </a:xfrm>
        </p:spPr>
        <p:txBody>
          <a:bodyPr/>
          <a:lstStyle/>
          <a:p>
            <a:r>
              <a:rPr kumimoji="1" lang="ja-JP" altLang="en-US"/>
              <a:t>畳み込み層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6E39186-3188-304A-9414-AAE27703C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19311"/>
            <a:ext cx="9601200" cy="4348089"/>
          </a:xfrm>
        </p:spPr>
        <p:txBody>
          <a:bodyPr/>
          <a:lstStyle/>
          <a:p>
            <a:r>
              <a:rPr kumimoji="1" lang="ja-JP" altLang="en-US"/>
              <a:t>入力データ</a:t>
            </a:r>
            <a:r>
              <a:rPr lang="ja-JP" altLang="en-US"/>
              <a:t>の対象位置をずらして、同様に値を求める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63789B2-8797-B34A-AF5E-42F39FFC3A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83772" y="2352822"/>
            <a:ext cx="6049027" cy="41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576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93E67B-919A-2147-AF2C-0AAE38CCA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3511"/>
          </a:xfrm>
        </p:spPr>
        <p:txBody>
          <a:bodyPr/>
          <a:lstStyle/>
          <a:p>
            <a:r>
              <a:rPr kumimoji="1" lang="ja-JP" altLang="en-US"/>
              <a:t>畳み込み層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6E39186-3188-304A-9414-AAE27703C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19311"/>
            <a:ext cx="9601200" cy="4348089"/>
          </a:xfrm>
        </p:spPr>
        <p:txBody>
          <a:bodyPr/>
          <a:lstStyle/>
          <a:p>
            <a:r>
              <a:rPr lang="ja-JP" altLang="en-US"/>
              <a:t>この作業を繰り返し、完成した特徴マップを得る。</a:t>
            </a:r>
            <a:endParaRPr lang="en-US" altLang="ja-JP" dirty="0"/>
          </a:p>
          <a:p>
            <a:r>
              <a:rPr kumimoji="1" lang="ja-JP" altLang="en-US"/>
              <a:t>全てのチャンネルで、同様の作業を行う。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2CA4D4C-6D59-4644-8CFC-912E0AF15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435" y="2719362"/>
            <a:ext cx="3965331" cy="371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370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7C9A53-A608-EE46-B818-15358B156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プーリング層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E32DA21-453E-DE41-A90F-49D352ED1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小さな領域に分割し、領域の値からデータを１つ取得する。</a:t>
            </a:r>
            <a:endParaRPr kumimoji="1" lang="en-US" altLang="ja-JP" dirty="0"/>
          </a:p>
          <a:p>
            <a:r>
              <a:rPr lang="ja-JP" altLang="en-US"/>
              <a:t>図の例では、領域内の最大値をとる「</a:t>
            </a:r>
            <a:r>
              <a:rPr lang="en-US" altLang="ja-JP" dirty="0"/>
              <a:t>MAX</a:t>
            </a:r>
            <a:r>
              <a:rPr lang="ja-JP" altLang="en-US"/>
              <a:t>プーリング」を行った例である。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002E5A0-868C-804D-997C-5421EF360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422" y="3200400"/>
            <a:ext cx="8326885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765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A7D1FE-1BC0-B042-A186-9F1F58FCC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CIFAR</a:t>
            </a:r>
            <a:r>
              <a:rPr lang="en-US" altLang="ja-JP" dirty="0"/>
              <a:t>-10</a:t>
            </a:r>
            <a:r>
              <a:rPr lang="ja-JP" altLang="en-US"/>
              <a:t>の学習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371F284-4A9B-174E-BDBC-0DE15A1AB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800" dirty="0"/>
              <a:t>CIFAR-10</a:t>
            </a:r>
            <a:r>
              <a:rPr lang="ja-JP" altLang="en-US" sz="2800"/>
              <a:t>は、６００００枚の画像からなるデータセット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en-US" altLang="ja-JP" sz="2800" dirty="0"/>
              <a:t>airplane</a:t>
            </a:r>
            <a:r>
              <a:rPr lang="ja-JP" altLang="en-US" sz="2800"/>
              <a:t>、</a:t>
            </a:r>
            <a:r>
              <a:rPr lang="en-US" altLang="ja-JP" sz="2800" dirty="0"/>
              <a:t>cat</a:t>
            </a:r>
            <a:r>
              <a:rPr lang="ja-JP" altLang="en-US" sz="2800"/>
              <a:t>等の１０個のラベルが付けられている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4759656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8" y="653963"/>
            <a:ext cx="47389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ライブラリのインポート</a:t>
            </a:r>
            <a:endParaRPr kumimoji="1" lang="en-US" altLang="ja-JP" sz="2800" dirty="0"/>
          </a:p>
          <a:p>
            <a:r>
              <a:rPr kumimoji="1" lang="en-US" altLang="ja-JP" sz="2800" dirty="0"/>
              <a:t>CIFAR-10</a:t>
            </a:r>
            <a:r>
              <a:rPr kumimoji="1" lang="ja-JP" altLang="en-US" sz="2800"/>
              <a:t>のロード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A66F766-4C43-FD43-83A1-5378B97FA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50" y="2410948"/>
            <a:ext cx="10241299" cy="2036104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24498818-B99A-7C49-9905-6BC002D4D0F2}"/>
              </a:ext>
            </a:extLst>
          </p:cNvPr>
          <p:cNvCxnSpPr>
            <a:cxnSpLocks/>
          </p:cNvCxnSpPr>
          <p:nvPr/>
        </p:nvCxnSpPr>
        <p:spPr>
          <a:xfrm>
            <a:off x="5687879" y="3442058"/>
            <a:ext cx="21077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4549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8" y="653963"/>
            <a:ext cx="4738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データの大きさ確認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F6F9546C-5E67-FE40-AC77-872E42A1D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213" y="1568157"/>
            <a:ext cx="7286772" cy="437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23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96BD32-DFE7-F148-A1D7-0EF9F3F00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05494"/>
          </a:xfrm>
        </p:spPr>
        <p:txBody>
          <a:bodyPr/>
          <a:lstStyle/>
          <a:p>
            <a:r>
              <a:rPr kumimoji="1" lang="ja-JP" altLang="en-US"/>
              <a:t>画像分類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08E6F3D-694E-4E41-A25F-7F5E627E0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591294"/>
            <a:ext cx="9601200" cy="522514"/>
          </a:xfrm>
        </p:spPr>
        <p:txBody>
          <a:bodyPr/>
          <a:lstStyle/>
          <a:p>
            <a:r>
              <a:rPr kumimoji="1" lang="ja-JP" altLang="en-US"/>
              <a:t>画像に何が写っているのかを検出する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7766F69-8151-E14A-A886-080ED4D5D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113808"/>
            <a:ext cx="9969500" cy="2946400"/>
          </a:xfrm>
          <a:prstGeom prst="rect">
            <a:avLst/>
          </a:prstGeom>
        </p:spPr>
      </p:pic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09A4EB29-943A-044B-B17D-B858D8C8D106}"/>
              </a:ext>
            </a:extLst>
          </p:cNvPr>
          <p:cNvSpPr txBox="1">
            <a:spLocks/>
          </p:cNvSpPr>
          <p:nvPr/>
        </p:nvSpPr>
        <p:spPr>
          <a:xfrm>
            <a:off x="2476005" y="5124801"/>
            <a:ext cx="706582" cy="5225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200"/>
              <a:t>犬</a:t>
            </a:r>
            <a:endParaRPr lang="ja-JP" altLang="en-US"/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5682DB75-1C2E-7B44-8041-EFBAA50F00BA}"/>
              </a:ext>
            </a:extLst>
          </p:cNvPr>
          <p:cNvSpPr txBox="1">
            <a:spLocks/>
          </p:cNvSpPr>
          <p:nvPr/>
        </p:nvSpPr>
        <p:spPr>
          <a:xfrm>
            <a:off x="5742709" y="5124801"/>
            <a:ext cx="706582" cy="5225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200"/>
              <a:t>猫</a:t>
            </a:r>
            <a:endParaRPr lang="ja-JP" altLang="en-US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F798F900-9F0E-DE4F-80F2-E149D13D00D8}"/>
              </a:ext>
            </a:extLst>
          </p:cNvPr>
          <p:cNvSpPr txBox="1">
            <a:spLocks/>
          </p:cNvSpPr>
          <p:nvPr/>
        </p:nvSpPr>
        <p:spPr>
          <a:xfrm>
            <a:off x="9362704" y="5107586"/>
            <a:ext cx="706582" cy="5225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200"/>
              <a:t>犬</a:t>
            </a:r>
            <a:endParaRPr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D6B4C2D4-22DC-8140-B61C-F1E3EC40ED7E}"/>
              </a:ext>
            </a:extLst>
          </p:cNvPr>
          <p:cNvSpPr txBox="1">
            <a:spLocks/>
          </p:cNvSpPr>
          <p:nvPr/>
        </p:nvSpPr>
        <p:spPr>
          <a:xfrm>
            <a:off x="7981209" y="5630101"/>
            <a:ext cx="3283692" cy="913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/>
              <a:t>複数の被写体があっても、</a:t>
            </a:r>
            <a:endParaRPr lang="en-US" altLang="ja-JP" dirty="0"/>
          </a:p>
          <a:p>
            <a:pPr marL="0" indent="0" algn="ctr">
              <a:buNone/>
            </a:pPr>
            <a:r>
              <a:rPr lang="ja-JP" altLang="en-US"/>
              <a:t>１つに絞る</a:t>
            </a:r>
          </a:p>
        </p:txBody>
      </p:sp>
    </p:spTree>
    <p:extLst>
      <p:ext uri="{BB962C8B-B14F-4D97-AF65-F5344CB8AC3E}">
        <p14:creationId xmlns:p14="http://schemas.microsoft.com/office/powerpoint/2010/main" val="20507649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8" y="653963"/>
            <a:ext cx="4738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標準化・</a:t>
            </a:r>
            <a:r>
              <a:rPr kumimoji="1" lang="en-US" altLang="ja-JP" sz="2800" dirty="0"/>
              <a:t>1-hot</a:t>
            </a:r>
            <a:r>
              <a:rPr kumimoji="1" lang="ja-JP" altLang="en-US" sz="2800"/>
              <a:t>ベクトル化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444BC8B-31E7-8F49-A149-1922C967D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92" y="1653930"/>
            <a:ext cx="8297790" cy="4844375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509BD57F-419C-AC4C-A6CB-B41C3CCF5410}"/>
              </a:ext>
            </a:extLst>
          </p:cNvPr>
          <p:cNvCxnSpPr>
            <a:cxnSpLocks/>
          </p:cNvCxnSpPr>
          <p:nvPr/>
        </p:nvCxnSpPr>
        <p:spPr>
          <a:xfrm>
            <a:off x="4293032" y="4077489"/>
            <a:ext cx="234024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01379434-022D-C448-A940-B29BEDAFEE0A}"/>
              </a:ext>
            </a:extLst>
          </p:cNvPr>
          <p:cNvCxnSpPr>
            <a:cxnSpLocks/>
          </p:cNvCxnSpPr>
          <p:nvPr/>
        </p:nvCxnSpPr>
        <p:spPr>
          <a:xfrm>
            <a:off x="4200042" y="4526939"/>
            <a:ext cx="234024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5B14AEF9-9DA1-F445-9F98-73A551608AB4}"/>
              </a:ext>
            </a:extLst>
          </p:cNvPr>
          <p:cNvCxnSpPr>
            <a:cxnSpLocks/>
          </p:cNvCxnSpPr>
          <p:nvPr/>
        </p:nvCxnSpPr>
        <p:spPr>
          <a:xfrm>
            <a:off x="6881247" y="5906288"/>
            <a:ext cx="11158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2CE2BB15-D858-2B48-8765-0CF313679FC6}"/>
              </a:ext>
            </a:extLst>
          </p:cNvPr>
          <p:cNvCxnSpPr>
            <a:cxnSpLocks/>
          </p:cNvCxnSpPr>
          <p:nvPr/>
        </p:nvCxnSpPr>
        <p:spPr>
          <a:xfrm>
            <a:off x="6757260" y="6355739"/>
            <a:ext cx="11158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B99AB5D9-9880-024A-AD65-782C9D17CF46}"/>
              </a:ext>
            </a:extLst>
          </p:cNvPr>
          <p:cNvCxnSpPr>
            <a:cxnSpLocks/>
          </p:cNvCxnSpPr>
          <p:nvPr/>
        </p:nvCxnSpPr>
        <p:spPr>
          <a:xfrm>
            <a:off x="8260596" y="5906288"/>
            <a:ext cx="4184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8F9C639A-6831-2F4F-BF96-126A1DBBB1E1}"/>
              </a:ext>
            </a:extLst>
          </p:cNvPr>
          <p:cNvCxnSpPr>
            <a:cxnSpLocks/>
          </p:cNvCxnSpPr>
          <p:nvPr/>
        </p:nvCxnSpPr>
        <p:spPr>
          <a:xfrm>
            <a:off x="8121111" y="6326176"/>
            <a:ext cx="4184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3271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8" y="653963"/>
            <a:ext cx="4738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モデルの準備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981C6A03-706E-994B-8569-645934235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22" y="2528619"/>
            <a:ext cx="10640866" cy="1800762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3876C537-38FC-6D47-91EF-81D08C64687D}"/>
              </a:ext>
            </a:extLst>
          </p:cNvPr>
          <p:cNvCxnSpPr>
            <a:cxnSpLocks/>
          </p:cNvCxnSpPr>
          <p:nvPr/>
        </p:nvCxnSpPr>
        <p:spPr>
          <a:xfrm>
            <a:off x="3394130" y="4077488"/>
            <a:ext cx="234024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5426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8" y="653963"/>
            <a:ext cx="4738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畳み込み層の追加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1933E13-B269-B54A-BA59-83CC77D75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772" y="1177183"/>
            <a:ext cx="5422900" cy="5575300"/>
          </a:xfrm>
          <a:prstGeom prst="rect">
            <a:avLst/>
          </a:prstGeom>
        </p:spPr>
      </p:pic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5DA65508-E603-F643-8732-B48CE8674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5693" y="1177183"/>
            <a:ext cx="5239304" cy="5279888"/>
          </a:xfrm>
        </p:spPr>
        <p:txBody>
          <a:bodyPr>
            <a:normAutofit/>
          </a:bodyPr>
          <a:lstStyle/>
          <a:p>
            <a:r>
              <a:rPr kumimoji="1" lang="ja-JP" altLang="en-US"/>
              <a:t>畳み込み層を２層追加</a:t>
            </a:r>
            <a:endParaRPr kumimoji="1" lang="en-US" altLang="ja-JP" dirty="0"/>
          </a:p>
          <a:p>
            <a:r>
              <a:rPr lang="en-US" altLang="ja-JP" dirty="0"/>
              <a:t>filters = 32 </a:t>
            </a:r>
            <a:r>
              <a:rPr lang="ja-JP" altLang="en-US"/>
              <a:t>：カーネルの数</a:t>
            </a:r>
            <a:endParaRPr lang="en-US" altLang="ja-JP" dirty="0"/>
          </a:p>
          <a:p>
            <a:r>
              <a:rPr kumimoji="1" lang="en-US" altLang="ja-JP" dirty="0" err="1"/>
              <a:t>input_shape</a:t>
            </a:r>
            <a:r>
              <a:rPr kumimoji="1" lang="ja-JP" altLang="en-US"/>
              <a:t>：入力層</a:t>
            </a:r>
            <a:endParaRPr kumimoji="1" lang="en-US" altLang="ja-JP" dirty="0"/>
          </a:p>
          <a:p>
            <a:r>
              <a:rPr lang="en-US" altLang="ja-JP" dirty="0" err="1"/>
              <a:t>kernel_size</a:t>
            </a:r>
            <a:r>
              <a:rPr lang="en-US" altLang="ja-JP" dirty="0"/>
              <a:t>=(3,3)</a:t>
            </a:r>
            <a:r>
              <a:rPr lang="ja-JP" altLang="en-US"/>
              <a:t>：カーネルのサイズ</a:t>
            </a:r>
            <a:endParaRPr lang="en-US" altLang="ja-JP" dirty="0"/>
          </a:p>
          <a:p>
            <a:r>
              <a:rPr lang="en-US" altLang="ja-JP" dirty="0"/>
              <a:t>strides=(1,1)</a:t>
            </a:r>
            <a:r>
              <a:rPr lang="ja-JP" altLang="en-US"/>
              <a:t>：カーネルの移動量</a:t>
            </a:r>
            <a:endParaRPr lang="en-US" altLang="ja-JP" dirty="0"/>
          </a:p>
          <a:p>
            <a:r>
              <a:rPr lang="en-US" altLang="ja-JP" dirty="0"/>
              <a:t>padding=‘same’</a:t>
            </a:r>
            <a:r>
              <a:rPr lang="ja-JP" altLang="en-US"/>
              <a:t>：０パディングを行うか</a:t>
            </a:r>
            <a:endParaRPr lang="en-US" altLang="ja-JP" dirty="0"/>
          </a:p>
          <a:p>
            <a:r>
              <a:rPr lang="en-US" altLang="ja-JP" dirty="0"/>
              <a:t>activation = ‘</a:t>
            </a:r>
            <a:r>
              <a:rPr lang="en-US" altLang="ja-JP" dirty="0" err="1"/>
              <a:t>relu</a:t>
            </a:r>
            <a:r>
              <a:rPr lang="en-US" altLang="ja-JP" dirty="0"/>
              <a:t>’</a:t>
            </a:r>
            <a:r>
              <a:rPr lang="ja-JP" altLang="en-US"/>
              <a:t>：「</a:t>
            </a:r>
            <a:r>
              <a:rPr lang="en-US" altLang="ja-JP" dirty="0" err="1"/>
              <a:t>ReLU</a:t>
            </a:r>
            <a:r>
              <a:rPr lang="ja-JP" altLang="en-US"/>
              <a:t>関数」を使用</a:t>
            </a:r>
            <a:endParaRPr lang="en-US" altLang="ja-JP" dirty="0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CC8DEB8A-4BC7-6348-B473-551AF3A3A8A4}"/>
              </a:ext>
            </a:extLst>
          </p:cNvPr>
          <p:cNvCxnSpPr>
            <a:cxnSpLocks/>
          </p:cNvCxnSpPr>
          <p:nvPr/>
        </p:nvCxnSpPr>
        <p:spPr>
          <a:xfrm>
            <a:off x="2805195" y="2481163"/>
            <a:ext cx="3409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8B59BCD6-F43E-F64C-9628-6AA483F1DAF6}"/>
              </a:ext>
            </a:extLst>
          </p:cNvPr>
          <p:cNvCxnSpPr>
            <a:cxnSpLocks/>
          </p:cNvCxnSpPr>
          <p:nvPr/>
        </p:nvCxnSpPr>
        <p:spPr>
          <a:xfrm>
            <a:off x="3378632" y="2729136"/>
            <a:ext cx="105388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23EBF1F-B9C9-8A46-9115-35C51DA92AEB}"/>
              </a:ext>
            </a:extLst>
          </p:cNvPr>
          <p:cNvCxnSpPr>
            <a:cxnSpLocks/>
          </p:cNvCxnSpPr>
          <p:nvPr/>
        </p:nvCxnSpPr>
        <p:spPr>
          <a:xfrm>
            <a:off x="2805195" y="5131373"/>
            <a:ext cx="3409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9557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8" y="653963"/>
            <a:ext cx="4738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プーリング層の追加</a:t>
            </a: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5DA65508-E603-F643-8732-B48CE8674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483" y="3798277"/>
            <a:ext cx="10705514" cy="2658794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MAX</a:t>
            </a:r>
            <a:r>
              <a:rPr kumimoji="1" lang="ja-JP" altLang="en-US"/>
              <a:t>プーリングを行うプーリング層をモデルに追加</a:t>
            </a:r>
            <a:endParaRPr kumimoji="1" lang="en-US" altLang="ja-JP" dirty="0"/>
          </a:p>
          <a:p>
            <a:r>
              <a:rPr lang="en-US" altLang="ja-JP" dirty="0" err="1"/>
              <a:t>pool_size</a:t>
            </a:r>
            <a:r>
              <a:rPr lang="en-US" altLang="ja-JP" dirty="0"/>
              <a:t> = (2,2)</a:t>
            </a:r>
            <a:r>
              <a:rPr lang="ja-JP" altLang="en-US"/>
              <a:t>：２</a:t>
            </a:r>
            <a:r>
              <a:rPr lang="en-US" altLang="ja-JP" dirty="0"/>
              <a:t>×</a:t>
            </a:r>
            <a:r>
              <a:rPr lang="ja-JP" altLang="en-US"/>
              <a:t>２の要素に対し、プーリングを行う</a:t>
            </a:r>
            <a:endParaRPr lang="en-US" altLang="ja-JP" dirty="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C001F93B-CBC1-604B-BA5F-9F774A0D1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114" y="1597268"/>
            <a:ext cx="9745398" cy="1624233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5B9A9232-982A-F946-B475-321D279CFF00}"/>
              </a:ext>
            </a:extLst>
          </p:cNvPr>
          <p:cNvCxnSpPr>
            <a:cxnSpLocks/>
          </p:cNvCxnSpPr>
          <p:nvPr/>
        </p:nvCxnSpPr>
        <p:spPr>
          <a:xfrm>
            <a:off x="7299703" y="3023604"/>
            <a:ext cx="68192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2129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7" y="653963"/>
            <a:ext cx="5415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ドロップアウトレイヤーの追加</a:t>
            </a: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5DA65508-E603-F643-8732-B48CE8674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483" y="3798277"/>
            <a:ext cx="4121834" cy="2658794"/>
          </a:xfrm>
        </p:spPr>
        <p:txBody>
          <a:bodyPr>
            <a:normAutofit/>
          </a:bodyPr>
          <a:lstStyle/>
          <a:p>
            <a:r>
              <a:rPr lang="ja-JP" altLang="en-US"/>
              <a:t>学習時に層の中のいくつかのニューロンを無効にする。</a:t>
            </a:r>
            <a:endParaRPr lang="en-US" altLang="ja-JP" dirty="0"/>
          </a:p>
          <a:p>
            <a:r>
              <a:rPr lang="ja-JP" altLang="en-US"/>
              <a:t>ニューラルネットワークの自由度を抑える事で、過学習を防ぐ事ができる。</a:t>
            </a:r>
            <a:endParaRPr lang="en-US" altLang="ja-JP" dirty="0"/>
          </a:p>
          <a:p>
            <a:r>
              <a:rPr lang="ja-JP" altLang="en-US"/>
              <a:t>パラメータの</a:t>
            </a:r>
            <a:r>
              <a:rPr lang="en-US" altLang="ja-JP" dirty="0"/>
              <a:t>0.25</a:t>
            </a:r>
            <a:r>
              <a:rPr lang="ja-JP" altLang="en-US"/>
              <a:t>は、</a:t>
            </a:r>
            <a:r>
              <a:rPr lang="en-US" altLang="ja-JP" dirty="0"/>
              <a:t>25</a:t>
            </a:r>
            <a:r>
              <a:rPr lang="ja-JP" altLang="en-US"/>
              <a:t>％のニューロンを無効にする。</a:t>
            </a:r>
            <a:endParaRPr lang="en-US" altLang="ja-JP" dirty="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C001F93B-CBC1-604B-BA5F-9F774A0D1C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2745" y="1435490"/>
            <a:ext cx="9281077" cy="1749537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FA3E828-E846-794B-886E-1A2B11B96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228" y="3223357"/>
            <a:ext cx="5583018" cy="3093886"/>
          </a:xfrm>
          <a:prstGeom prst="rect">
            <a:avLst/>
          </a:prstGeom>
        </p:spPr>
      </p:pic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6AEDA3C3-4C4A-5D43-B799-80577E14EDA4}"/>
              </a:ext>
            </a:extLst>
          </p:cNvPr>
          <p:cNvSpPr txBox="1">
            <a:spLocks/>
          </p:cNvSpPr>
          <p:nvPr/>
        </p:nvSpPr>
        <p:spPr>
          <a:xfrm>
            <a:off x="4982307" y="6355573"/>
            <a:ext cx="7873219" cy="382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ja-JP" dirty="0"/>
              <a:t>https://</a:t>
            </a:r>
            <a:r>
              <a:rPr lang="en" altLang="ja-JP" dirty="0" err="1"/>
              <a:t>www.cs.toronto.edu</a:t>
            </a:r>
            <a:r>
              <a:rPr lang="en" altLang="ja-JP" dirty="0"/>
              <a:t>/~</a:t>
            </a:r>
            <a:r>
              <a:rPr lang="en" altLang="ja-JP" dirty="0" err="1"/>
              <a:t>hinton</a:t>
            </a:r>
            <a:r>
              <a:rPr lang="en" altLang="ja-JP" dirty="0"/>
              <a:t>/</a:t>
            </a:r>
            <a:r>
              <a:rPr lang="en" altLang="ja-JP" dirty="0" err="1"/>
              <a:t>absps</a:t>
            </a:r>
            <a:r>
              <a:rPr lang="en" altLang="ja-JP" dirty="0"/>
              <a:t>/</a:t>
            </a:r>
            <a:r>
              <a:rPr lang="en" altLang="ja-JP" dirty="0" err="1"/>
              <a:t>JMLRdropout.pdf</a:t>
            </a:r>
            <a:endParaRPr lang="en-US" altLang="ja-JP" dirty="0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7AD16D78-1FEF-4849-9731-D94CC6D19C4F}"/>
              </a:ext>
            </a:extLst>
          </p:cNvPr>
          <p:cNvCxnSpPr>
            <a:cxnSpLocks/>
          </p:cNvCxnSpPr>
          <p:nvPr/>
        </p:nvCxnSpPr>
        <p:spPr>
          <a:xfrm>
            <a:off x="4982307" y="2853123"/>
            <a:ext cx="68192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481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8" y="653963"/>
            <a:ext cx="6949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畳み込み層とプーリング層の追加</a:t>
            </a: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5DA65508-E603-F643-8732-B48CE8674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5693" y="2236763"/>
            <a:ext cx="4845409" cy="4220307"/>
          </a:xfrm>
        </p:spPr>
        <p:txBody>
          <a:bodyPr>
            <a:normAutofit/>
          </a:bodyPr>
          <a:lstStyle/>
          <a:p>
            <a:r>
              <a:rPr kumimoji="1" lang="ja-JP" altLang="en-US"/>
              <a:t>層を深くするために、さらに畳み込み層、プーリング層、ドロップアウトレイヤーの追加。</a:t>
            </a:r>
            <a:endParaRPr lang="en-US" altLang="ja-JP" dirty="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AC512B33-533E-4744-ABCF-52A800E64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619" y="1592481"/>
            <a:ext cx="4622800" cy="5016500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BAB7BA6C-0BBE-6948-A539-DF5B126F4D03}"/>
              </a:ext>
            </a:extLst>
          </p:cNvPr>
          <p:cNvCxnSpPr>
            <a:cxnSpLocks/>
          </p:cNvCxnSpPr>
          <p:nvPr/>
        </p:nvCxnSpPr>
        <p:spPr>
          <a:xfrm>
            <a:off x="3153507" y="2403673"/>
            <a:ext cx="27161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1876C0BF-1F4D-714C-BE1E-50C9DB9D0361}"/>
              </a:ext>
            </a:extLst>
          </p:cNvPr>
          <p:cNvCxnSpPr>
            <a:cxnSpLocks/>
          </p:cNvCxnSpPr>
          <p:nvPr/>
        </p:nvCxnSpPr>
        <p:spPr>
          <a:xfrm>
            <a:off x="3153507" y="4573435"/>
            <a:ext cx="27161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1616244D-9F76-7543-856F-61609FAA1746}"/>
              </a:ext>
            </a:extLst>
          </p:cNvPr>
          <p:cNvCxnSpPr>
            <a:cxnSpLocks/>
          </p:cNvCxnSpPr>
          <p:nvPr/>
        </p:nvCxnSpPr>
        <p:spPr>
          <a:xfrm>
            <a:off x="5013304" y="6293748"/>
            <a:ext cx="5040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655D6130-3245-AD4C-947E-0B4B123FDADC}"/>
              </a:ext>
            </a:extLst>
          </p:cNvPr>
          <p:cNvCxnSpPr>
            <a:cxnSpLocks/>
          </p:cNvCxnSpPr>
          <p:nvPr/>
        </p:nvCxnSpPr>
        <p:spPr>
          <a:xfrm>
            <a:off x="3525466" y="6495226"/>
            <a:ext cx="5040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6233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8" y="653963"/>
            <a:ext cx="6949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全結合層の追加の前準備</a:t>
            </a: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5DA65508-E603-F643-8732-B48CE8674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684" y="2138289"/>
            <a:ext cx="4395242" cy="4220307"/>
          </a:xfrm>
        </p:spPr>
        <p:txBody>
          <a:bodyPr>
            <a:normAutofit/>
          </a:bodyPr>
          <a:lstStyle/>
          <a:p>
            <a:r>
              <a:rPr lang="ja-JP" altLang="en-US"/>
              <a:t>最後に、全結合層（全てのニューロンが繋がっている層）を追加するが、全結合層の入力は２次元（縦</a:t>
            </a:r>
            <a:r>
              <a:rPr lang="en-US" altLang="ja-JP" dirty="0"/>
              <a:t>×</a:t>
            </a:r>
            <a:r>
              <a:rPr lang="ja-JP" altLang="en-US"/>
              <a:t>横）のデータでなくてはならい。</a:t>
            </a:r>
            <a:endParaRPr lang="en-US" altLang="ja-JP" dirty="0"/>
          </a:p>
          <a:p>
            <a:r>
              <a:rPr lang="ja-JP" altLang="en-US"/>
              <a:t>次元数を確認すると４次元なので、２次元に展開する</a:t>
            </a:r>
            <a:r>
              <a:rPr lang="en-US" altLang="ja-JP" dirty="0"/>
              <a:t>Flatten</a:t>
            </a:r>
            <a:r>
              <a:rPr lang="ja-JP" altLang="en-US"/>
              <a:t>レイヤーを追加。</a:t>
            </a:r>
            <a:endParaRPr lang="en-US" altLang="ja-JP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979254C-D189-714C-9105-326E9F772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34970"/>
            <a:ext cx="3858749" cy="1406638"/>
          </a:xfrm>
          <a:prstGeom prst="rect">
            <a:avLst/>
          </a:prstGeom>
        </p:spPr>
      </p:pic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9AF58624-189D-7D4E-BFAB-7E0686E7B92A}"/>
              </a:ext>
            </a:extLst>
          </p:cNvPr>
          <p:cNvSpPr txBox="1">
            <a:spLocks/>
          </p:cNvSpPr>
          <p:nvPr/>
        </p:nvSpPr>
        <p:spPr>
          <a:xfrm>
            <a:off x="10047629" y="1920333"/>
            <a:ext cx="2303374" cy="435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/>
              <a:t>次元数の確認</a:t>
            </a:r>
            <a:endParaRPr lang="en-US" altLang="ja-JP" dirty="0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8879984A-05B2-4047-A279-A9AF47B9E42F}"/>
              </a:ext>
            </a:extLst>
          </p:cNvPr>
          <p:cNvSpPr txBox="1">
            <a:spLocks/>
          </p:cNvSpPr>
          <p:nvPr/>
        </p:nvSpPr>
        <p:spPr>
          <a:xfrm>
            <a:off x="6980872" y="2841608"/>
            <a:ext cx="3858749" cy="435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/>
              <a:t>↑ ４つのデータ＝４次元</a:t>
            </a:r>
            <a:endParaRPr lang="en-US" altLang="ja-JP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41ABC7E3-DA24-3A42-8C07-0815B7FEE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619" y="3580481"/>
            <a:ext cx="5359400" cy="1651000"/>
          </a:xfrm>
          <a:prstGeom prst="rect">
            <a:avLst/>
          </a:prstGeom>
        </p:spPr>
      </p:pic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0949EF4B-0494-F941-B867-5981D1C43A13}"/>
              </a:ext>
            </a:extLst>
          </p:cNvPr>
          <p:cNvSpPr txBox="1">
            <a:spLocks/>
          </p:cNvSpPr>
          <p:nvPr/>
        </p:nvSpPr>
        <p:spPr>
          <a:xfrm>
            <a:off x="6432232" y="5423029"/>
            <a:ext cx="5061073" cy="14349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/>
              <a:t>↑ </a:t>
            </a:r>
            <a:r>
              <a:rPr lang="en-US" altLang="ja-JP" dirty="0"/>
              <a:t>Flatten</a:t>
            </a:r>
            <a:r>
              <a:rPr lang="ja-JP" altLang="en-US"/>
              <a:t>レイヤーの追加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データが２次元になった事が確認できる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8×8×64 = 4096</a:t>
            </a:r>
          </a:p>
        </p:txBody>
      </p:sp>
    </p:spTree>
    <p:extLst>
      <p:ext uri="{BB962C8B-B14F-4D97-AF65-F5344CB8AC3E}">
        <p14:creationId xmlns:p14="http://schemas.microsoft.com/office/powerpoint/2010/main" val="2065494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8" y="653963"/>
            <a:ext cx="6949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全結合層の追加</a:t>
            </a: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5DA65508-E603-F643-8732-B48CE8674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191" y="4698609"/>
            <a:ext cx="9748911" cy="1758461"/>
          </a:xfrm>
        </p:spPr>
        <p:txBody>
          <a:bodyPr>
            <a:normAutofit/>
          </a:bodyPr>
          <a:lstStyle/>
          <a:p>
            <a:r>
              <a:rPr kumimoji="1" lang="ja-JP" altLang="en-US"/>
              <a:t>「</a:t>
            </a:r>
            <a:r>
              <a:rPr kumimoji="1" lang="en-US" altLang="ja-JP" dirty="0" err="1"/>
              <a:t>ReLU</a:t>
            </a:r>
            <a:r>
              <a:rPr kumimoji="1" lang="ja-JP" altLang="en-US"/>
              <a:t>関数」を利用した、</a:t>
            </a:r>
            <a:r>
              <a:rPr kumimoji="1" lang="en-US" altLang="ja-JP" dirty="0"/>
              <a:t>512</a:t>
            </a:r>
            <a:r>
              <a:rPr lang="ja-JP" altLang="en-US"/>
              <a:t>個のニューロンからなる全結合層を追加</a:t>
            </a:r>
            <a:endParaRPr lang="en-US" altLang="ja-JP" dirty="0"/>
          </a:p>
          <a:p>
            <a:r>
              <a:rPr lang="ja-JP" altLang="en-US"/>
              <a:t>ドロップアウト層を追加</a:t>
            </a:r>
            <a:endParaRPr lang="en-US" altLang="ja-JP" dirty="0"/>
          </a:p>
          <a:p>
            <a:r>
              <a:rPr lang="ja-JP" altLang="en-US"/>
              <a:t>「</a:t>
            </a:r>
            <a:r>
              <a:rPr lang="en-US" altLang="ja-JP" dirty="0" err="1"/>
              <a:t>softmax</a:t>
            </a:r>
            <a:r>
              <a:rPr lang="ja-JP" altLang="en-US"/>
              <a:t>関数」を利用した、</a:t>
            </a:r>
            <a:r>
              <a:rPr lang="en-US" altLang="ja-JP" dirty="0"/>
              <a:t>10</a:t>
            </a:r>
            <a:r>
              <a:rPr lang="ja-JP" altLang="en-US"/>
              <a:t>個の要素からなる出力層を追加</a:t>
            </a:r>
            <a:endParaRPr lang="en-US" altLang="ja-JP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A7A2D9D-7CF6-674F-9888-30E48DC48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234" y="1535820"/>
            <a:ext cx="7915292" cy="2248663"/>
          </a:xfrm>
          <a:prstGeom prst="rect">
            <a:avLst/>
          </a:prstGeom>
        </p:spPr>
      </p:pic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62D1CFFE-AD9E-2A42-8F69-CB3A16F789D7}"/>
              </a:ext>
            </a:extLst>
          </p:cNvPr>
          <p:cNvCxnSpPr>
            <a:cxnSpLocks/>
          </p:cNvCxnSpPr>
          <p:nvPr/>
        </p:nvCxnSpPr>
        <p:spPr>
          <a:xfrm>
            <a:off x="4920314" y="2729137"/>
            <a:ext cx="51959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8A93623-EEAC-0749-83F4-FD34AE5AB920}"/>
              </a:ext>
            </a:extLst>
          </p:cNvPr>
          <p:cNvCxnSpPr>
            <a:cxnSpLocks/>
          </p:cNvCxnSpPr>
          <p:nvPr/>
        </p:nvCxnSpPr>
        <p:spPr>
          <a:xfrm>
            <a:off x="4408870" y="3039103"/>
            <a:ext cx="51959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B1D05969-020D-B74A-BAE0-3C220FEA64FB}"/>
              </a:ext>
            </a:extLst>
          </p:cNvPr>
          <p:cNvCxnSpPr>
            <a:cxnSpLocks/>
          </p:cNvCxnSpPr>
          <p:nvPr/>
        </p:nvCxnSpPr>
        <p:spPr>
          <a:xfrm>
            <a:off x="4920314" y="3414937"/>
            <a:ext cx="3181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6456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8" y="653963"/>
            <a:ext cx="6949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モデルの図式化</a:t>
            </a: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5DA65508-E603-F643-8732-B48CE8674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265" y="3189557"/>
            <a:ext cx="5514535" cy="717453"/>
          </a:xfrm>
        </p:spPr>
        <p:txBody>
          <a:bodyPr>
            <a:normAutofit/>
          </a:bodyPr>
          <a:lstStyle/>
          <a:p>
            <a:r>
              <a:rPr lang="ja-JP" altLang="en-US"/>
              <a:t>作成したモデルを図で確認する事ができる。</a:t>
            </a:r>
            <a:endParaRPr lang="en-US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C0BBD09-8C37-C541-B924-728D1086C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04" y="1751911"/>
            <a:ext cx="6366136" cy="1260621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8B9E704B-54C8-B542-86AF-1406EEC1F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705" y="1503096"/>
            <a:ext cx="4919762" cy="409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100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8" y="653963"/>
            <a:ext cx="6949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学習の実行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D1B2CDD-2943-0245-9D7E-A0FA9B35D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311" y="1547532"/>
            <a:ext cx="8373905" cy="4943419"/>
          </a:xfrm>
          <a:prstGeom prst="rect">
            <a:avLst/>
          </a:prstGeom>
        </p:spPr>
      </p:pic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0B5F5AA-CA89-7E44-B5B1-31AE6C243A15}"/>
              </a:ext>
            </a:extLst>
          </p:cNvPr>
          <p:cNvCxnSpPr>
            <a:cxnSpLocks/>
          </p:cNvCxnSpPr>
          <p:nvPr/>
        </p:nvCxnSpPr>
        <p:spPr>
          <a:xfrm>
            <a:off x="4129901" y="5348350"/>
            <a:ext cx="33361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423D7DD-39F8-D446-A53F-E649D73DE149}"/>
              </a:ext>
            </a:extLst>
          </p:cNvPr>
          <p:cNvCxnSpPr>
            <a:cxnSpLocks/>
          </p:cNvCxnSpPr>
          <p:nvPr/>
        </p:nvCxnSpPr>
        <p:spPr>
          <a:xfrm>
            <a:off x="3695949" y="5642817"/>
            <a:ext cx="33361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2802D4BC-8153-5D4E-875F-B92F8D9F4578}"/>
              </a:ext>
            </a:extLst>
          </p:cNvPr>
          <p:cNvCxnSpPr>
            <a:cxnSpLocks/>
          </p:cNvCxnSpPr>
          <p:nvPr/>
        </p:nvCxnSpPr>
        <p:spPr>
          <a:xfrm>
            <a:off x="4641345" y="5983780"/>
            <a:ext cx="33361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2932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96BD32-DFE7-F148-A1D7-0EF9F3F00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05494"/>
          </a:xfrm>
        </p:spPr>
        <p:txBody>
          <a:bodyPr/>
          <a:lstStyle/>
          <a:p>
            <a:r>
              <a:rPr kumimoji="1" lang="ja-JP" altLang="en-US"/>
              <a:t>画像分類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08E6F3D-694E-4E41-A25F-7F5E627E0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6925" y="1591293"/>
            <a:ext cx="9079675" cy="5104929"/>
          </a:xfrm>
        </p:spPr>
        <p:txBody>
          <a:bodyPr>
            <a:normAutofit fontScale="77500" lnSpcReduction="20000"/>
          </a:bodyPr>
          <a:lstStyle/>
          <a:p>
            <a:r>
              <a:rPr kumimoji="1" lang="ja-JP" altLang="en-US" sz="3600"/>
              <a:t>客情報のデータ収集</a:t>
            </a:r>
            <a:endParaRPr kumimoji="1" lang="en-US" altLang="ja-JP" sz="3600" dirty="0"/>
          </a:p>
          <a:p>
            <a:pPr lvl="3"/>
            <a:r>
              <a:rPr lang="ja-JP" altLang="en-US" sz="2200"/>
              <a:t>カメラの画像から、客の属性を判定</a:t>
            </a:r>
            <a:endParaRPr lang="en-US" altLang="ja-JP" sz="2200" dirty="0"/>
          </a:p>
          <a:p>
            <a:pPr lvl="3"/>
            <a:endParaRPr kumimoji="1" lang="en-US" altLang="ja-JP" sz="2200" dirty="0"/>
          </a:p>
          <a:p>
            <a:r>
              <a:rPr kumimoji="1" lang="ja-JP" altLang="en-US" sz="3600"/>
              <a:t>手書き文字のテキスト抽出</a:t>
            </a:r>
            <a:endParaRPr kumimoji="1" lang="en-US" altLang="ja-JP" sz="3600" dirty="0"/>
          </a:p>
          <a:p>
            <a:pPr lvl="3"/>
            <a:r>
              <a:rPr lang="ja-JP" altLang="en-US" sz="2200"/>
              <a:t>コピーは画像。文字データとして得る</a:t>
            </a:r>
            <a:endParaRPr lang="en-US" altLang="ja-JP" sz="2200" dirty="0"/>
          </a:p>
          <a:p>
            <a:pPr lvl="3"/>
            <a:endParaRPr kumimoji="1" lang="en-US" altLang="ja-JP" sz="2200" dirty="0"/>
          </a:p>
          <a:p>
            <a:r>
              <a:rPr lang="ja-JP" altLang="en-US" sz="3600"/>
              <a:t>作業の自動監視</a:t>
            </a:r>
            <a:endParaRPr lang="en-US" altLang="ja-JP" sz="3600" dirty="0"/>
          </a:p>
          <a:p>
            <a:pPr lvl="3"/>
            <a:r>
              <a:rPr lang="ja-JP" altLang="en-US" sz="2200"/>
              <a:t>人間のうっかりミスを減らす</a:t>
            </a:r>
            <a:endParaRPr lang="en-US" altLang="ja-JP" sz="2200" dirty="0"/>
          </a:p>
          <a:p>
            <a:pPr lvl="3"/>
            <a:endParaRPr lang="en-US" altLang="ja-JP" sz="3400" dirty="0"/>
          </a:p>
          <a:p>
            <a:r>
              <a:rPr lang="ja-JP" altLang="en-US" sz="3600"/>
              <a:t>検品作業のコストを削減</a:t>
            </a:r>
            <a:endParaRPr lang="en-US" altLang="ja-JP" sz="3600" dirty="0"/>
          </a:p>
          <a:p>
            <a:pPr lvl="3"/>
            <a:r>
              <a:rPr lang="ja-JP" altLang="en-US" sz="2200"/>
              <a:t>画像から、品質の良し悪しを見る</a:t>
            </a:r>
            <a:endParaRPr lang="en-US" altLang="ja-JP" sz="2200" dirty="0"/>
          </a:p>
          <a:p>
            <a:pPr lvl="3"/>
            <a:endParaRPr lang="en-US" altLang="ja-JP" sz="3400" dirty="0"/>
          </a:p>
          <a:p>
            <a:r>
              <a:rPr lang="ja-JP" altLang="en-US" sz="3600"/>
              <a:t>安全な作業環境を作る</a:t>
            </a:r>
            <a:endParaRPr lang="en-US" altLang="ja-JP" sz="3600" dirty="0"/>
          </a:p>
          <a:p>
            <a:pPr lvl="3"/>
            <a:r>
              <a:rPr lang="ja-JP" altLang="en-US" sz="2400"/>
              <a:t>不審者の侵入検出等を監視</a:t>
            </a:r>
          </a:p>
        </p:txBody>
      </p:sp>
    </p:spTree>
    <p:extLst>
      <p:ext uri="{BB962C8B-B14F-4D97-AF65-F5344CB8AC3E}">
        <p14:creationId xmlns:p14="http://schemas.microsoft.com/office/powerpoint/2010/main" val="11504104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575FA3-9A27-504C-B739-6A8D853BFDAE}"/>
              </a:ext>
            </a:extLst>
          </p:cNvPr>
          <p:cNvSpPr txBox="1"/>
          <p:nvPr/>
        </p:nvSpPr>
        <p:spPr>
          <a:xfrm>
            <a:off x="2672928" y="653963"/>
            <a:ext cx="6949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もし学習に時間がかかるようなら</a:t>
            </a:r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800E6F5F-0B84-DB4C-A642-32FB15836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094" y="1571772"/>
            <a:ext cx="6429326" cy="523221"/>
          </a:xfrm>
        </p:spPr>
        <p:txBody>
          <a:bodyPr>
            <a:normAutofit/>
          </a:bodyPr>
          <a:lstStyle/>
          <a:p>
            <a:r>
              <a:rPr lang="ja-JP" altLang="en-US"/>
              <a:t>一旦実行を止め、</a:t>
            </a:r>
            <a:r>
              <a:rPr lang="en-US" altLang="ja-JP" dirty="0"/>
              <a:t>GPU</a:t>
            </a:r>
            <a:r>
              <a:rPr lang="ja-JP" altLang="en-US"/>
              <a:t>に切り替えて試してみる。</a:t>
            </a:r>
            <a:endParaRPr lang="en-US" altLang="ja-JP" dirty="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C35BE754-AAE1-354C-8BB3-76DEA5BB7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117" y="2094993"/>
            <a:ext cx="2501802" cy="3893382"/>
          </a:xfrm>
          <a:prstGeom prst="rect">
            <a:avLst/>
          </a:prstGeom>
        </p:spPr>
      </p:pic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243D0B67-E69D-3C4B-BC01-0746D2540407}"/>
              </a:ext>
            </a:extLst>
          </p:cNvPr>
          <p:cNvSpPr txBox="1">
            <a:spLocks/>
          </p:cNvSpPr>
          <p:nvPr/>
        </p:nvSpPr>
        <p:spPr>
          <a:xfrm>
            <a:off x="1673666" y="6160026"/>
            <a:ext cx="4262900" cy="523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/>
              <a:t>編集　→　ノートブックの設定　　</a:t>
            </a:r>
            <a:endParaRPr lang="en-US" altLang="ja-JP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46834CA-E2EC-764F-A7B3-238B3566B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942" y="2232078"/>
            <a:ext cx="5226334" cy="3269287"/>
          </a:xfrm>
          <a:prstGeom prst="rect">
            <a:avLst/>
          </a:prstGeom>
        </p:spPr>
      </p:pic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34FF4943-7CDF-C048-8E5B-1E0017B40E6B}"/>
              </a:ext>
            </a:extLst>
          </p:cNvPr>
          <p:cNvCxnSpPr>
            <a:cxnSpLocks/>
          </p:cNvCxnSpPr>
          <p:nvPr/>
        </p:nvCxnSpPr>
        <p:spPr>
          <a:xfrm flipV="1">
            <a:off x="5019919" y="3545058"/>
            <a:ext cx="1563761" cy="16881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E65EEBE2-9263-C74F-B567-FA45900D685F}"/>
              </a:ext>
            </a:extLst>
          </p:cNvPr>
          <p:cNvSpPr txBox="1">
            <a:spLocks/>
          </p:cNvSpPr>
          <p:nvPr/>
        </p:nvSpPr>
        <p:spPr>
          <a:xfrm>
            <a:off x="6646798" y="5653611"/>
            <a:ext cx="5226334" cy="1204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/>
              <a:t>ハードウェアアクセラレータで</a:t>
            </a:r>
            <a:r>
              <a:rPr lang="en-US" altLang="ja-JP" dirty="0"/>
              <a:t>GPU</a:t>
            </a:r>
            <a:r>
              <a:rPr lang="ja-JP" altLang="en-US"/>
              <a:t>を選択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（ただし、ランタイムが初期化されるため、また</a:t>
            </a:r>
            <a:r>
              <a:rPr lang="en-US" altLang="ja-JP" dirty="0"/>
              <a:t>1</a:t>
            </a:r>
            <a:r>
              <a:rPr lang="ja-JP" altLang="en-US"/>
              <a:t>から実行しなくてはならない）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87000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96BD32-DFE7-F148-A1D7-0EF9F3F00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05494"/>
          </a:xfrm>
        </p:spPr>
        <p:txBody>
          <a:bodyPr/>
          <a:lstStyle/>
          <a:p>
            <a:r>
              <a:rPr kumimoji="1" lang="ja-JP" altLang="en-US"/>
              <a:t>物体検出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08E6F3D-694E-4E41-A25F-7F5E627E0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591294"/>
            <a:ext cx="9601200" cy="522514"/>
          </a:xfrm>
        </p:spPr>
        <p:txBody>
          <a:bodyPr/>
          <a:lstStyle/>
          <a:p>
            <a:r>
              <a:rPr kumimoji="1" lang="ja-JP" altLang="en-US"/>
              <a:t>画像のどこに何が写っているのかを検出する</a:t>
            </a:r>
          </a:p>
        </p:txBody>
      </p:sp>
      <p:pic>
        <p:nvPicPr>
          <p:cNvPr id="1026" name="Picture 2" descr="リアルタイム物体検出向けニューラルネット、SSD(Single Shot Multi Detector)及びその派生モデルの解説 -  verilog書く人">
            <a:extLst>
              <a:ext uri="{FF2B5EF4-FFF2-40B4-BE49-F238E27FC236}">
                <a16:creationId xmlns:a16="http://schemas.microsoft.com/office/drawing/2014/main" id="{04769F95-2868-9A4E-A3AD-7A1A4500B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911" y="2113808"/>
            <a:ext cx="4533900" cy="307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NNを用いた物体検出アルゴリズムYOLOv3に迫る！ - Kysmo's Tech Blog">
            <a:extLst>
              <a:ext uri="{FF2B5EF4-FFF2-40B4-BE49-F238E27FC236}">
                <a16:creationId xmlns:a16="http://schemas.microsoft.com/office/drawing/2014/main" id="{7D1C6F2E-EBC0-584D-9C6B-07596ACD4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005" y="3750842"/>
            <a:ext cx="4828149" cy="310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YOLOv2のリアルタイム物体検出をTensorFlowとPythonで実装する方法 | AI coordinator">
            <a:extLst>
              <a:ext uri="{FF2B5EF4-FFF2-40B4-BE49-F238E27FC236}">
                <a16:creationId xmlns:a16="http://schemas.microsoft.com/office/drawing/2014/main" id="{DD026369-B7D5-0548-A535-1B4C4995F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079" y="1553181"/>
            <a:ext cx="4554367" cy="275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6070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96BD32-DFE7-F148-A1D7-0EF9F3F00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05494"/>
          </a:xfrm>
        </p:spPr>
        <p:txBody>
          <a:bodyPr/>
          <a:lstStyle/>
          <a:p>
            <a:r>
              <a:rPr kumimoji="1" lang="ja-JP" altLang="en-US"/>
              <a:t>物体検出事例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08E6F3D-694E-4E41-A25F-7F5E627E0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6925" y="1591293"/>
            <a:ext cx="9079675" cy="5104929"/>
          </a:xfrm>
        </p:spPr>
        <p:txBody>
          <a:bodyPr>
            <a:normAutofit/>
          </a:bodyPr>
          <a:lstStyle/>
          <a:p>
            <a:r>
              <a:rPr kumimoji="1" lang="ja-JP" altLang="en-US" sz="3600"/>
              <a:t>自動運転</a:t>
            </a:r>
            <a:endParaRPr kumimoji="1" lang="en-US" altLang="ja-JP" sz="3600" dirty="0"/>
          </a:p>
          <a:p>
            <a:pPr lvl="3"/>
            <a:r>
              <a:rPr lang="ja-JP" altLang="en-US" sz="2000"/>
              <a:t>車が周りの状況を確認</a:t>
            </a:r>
            <a:endParaRPr lang="en-US" altLang="ja-JP" sz="2000" dirty="0"/>
          </a:p>
          <a:p>
            <a:pPr lvl="3"/>
            <a:endParaRPr kumimoji="1" lang="en-US" altLang="ja-JP" sz="2200" dirty="0"/>
          </a:p>
          <a:p>
            <a:r>
              <a:rPr lang="ja-JP" altLang="en-US" sz="3800"/>
              <a:t>旅客搭乗橋自動装着システム</a:t>
            </a:r>
            <a:endParaRPr lang="en-US" altLang="ja-JP" sz="3800" dirty="0"/>
          </a:p>
          <a:p>
            <a:pPr lvl="3"/>
            <a:endParaRPr kumimoji="1" lang="en-US" altLang="ja-JP" sz="2200" dirty="0"/>
          </a:p>
          <a:p>
            <a:r>
              <a:rPr lang="ja-JP" altLang="en-US" sz="3600"/>
              <a:t>医療分野</a:t>
            </a:r>
            <a:endParaRPr lang="en-US" altLang="ja-JP" sz="3600" dirty="0"/>
          </a:p>
          <a:p>
            <a:pPr lvl="3"/>
            <a:r>
              <a:rPr lang="ja-JP" altLang="en-US" sz="2000"/>
              <a:t>がんの早期発見など</a:t>
            </a:r>
            <a:endParaRPr lang="en-US" altLang="ja-JP" sz="3400" dirty="0"/>
          </a:p>
          <a:p>
            <a:r>
              <a:rPr lang="ja-JP" altLang="en-US" sz="3600"/>
              <a:t>駅、ホームの落下検知</a:t>
            </a:r>
            <a:endParaRPr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1431095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96BD32-DFE7-F148-A1D7-0EF9F3F00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05494"/>
          </a:xfrm>
        </p:spPr>
        <p:txBody>
          <a:bodyPr/>
          <a:lstStyle/>
          <a:p>
            <a:r>
              <a:rPr kumimoji="1" lang="ja-JP" altLang="en-US"/>
              <a:t>セグメンテーション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08E6F3D-694E-4E41-A25F-7F5E627E0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591294"/>
            <a:ext cx="9601200" cy="522514"/>
          </a:xfrm>
        </p:spPr>
        <p:txBody>
          <a:bodyPr/>
          <a:lstStyle/>
          <a:p>
            <a:r>
              <a:rPr kumimoji="1" lang="ja-JP" altLang="en-US"/>
              <a:t>画像のどこに何が写っているのかをピクセル単位で検出する</a:t>
            </a:r>
          </a:p>
        </p:txBody>
      </p:sp>
      <p:pic>
        <p:nvPicPr>
          <p:cNvPr id="2050" name="Picture 2" descr="自動運転にも応用される精緻な画像認識技術、「画像セグメンテーション」とは？事例を交えてわかりやすく解説｜株式会社インキュビット">
            <a:extLst>
              <a:ext uri="{FF2B5EF4-FFF2-40B4-BE49-F238E27FC236}">
                <a16:creationId xmlns:a16="http://schemas.microsoft.com/office/drawing/2014/main" id="{F74E2EA3-2384-B042-851C-32E4E2A50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353" y="2254483"/>
            <a:ext cx="7733458" cy="432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89971"/>
      </p:ext>
    </p:extLst>
  </p:cSld>
  <p:clrMapOvr>
    <a:masterClrMapping/>
  </p:clrMapOvr>
</p:sld>
</file>

<file path=ppt/theme/theme1.xml><?xml version="1.0" encoding="utf-8"?>
<a:theme xmlns:a="http://schemas.openxmlformats.org/drawingml/2006/main" name="トリミング">
  <a:themeElements>
    <a:clrScheme name="トリミング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トリミング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トリミン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1648</TotalTime>
  <Words>1772</Words>
  <Application>Microsoft Macintosh PowerPoint</Application>
  <PresentationFormat>ワイド画面</PresentationFormat>
  <Paragraphs>228</Paragraphs>
  <Slides>60</Slides>
  <Notes>2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60</vt:i4>
      </vt:variant>
    </vt:vector>
  </HeadingPairs>
  <TitlesOfParts>
    <vt:vector size="65" baseType="lpstr">
      <vt:lpstr>Gill#20Sans#20MT</vt:lpstr>
      <vt:lpstr>游ゴシック</vt:lpstr>
      <vt:lpstr>Arial</vt:lpstr>
      <vt:lpstr>Franklin Gothic Book</vt:lpstr>
      <vt:lpstr>トリミング</vt:lpstr>
      <vt:lpstr>技能向上訓練 ＡＩプログラミングコース</vt:lpstr>
      <vt:lpstr>レジなしチェックアウトシステム</vt:lpstr>
      <vt:lpstr>画像データ</vt:lpstr>
      <vt:lpstr>画像認識でできる事</vt:lpstr>
      <vt:lpstr>画像分類</vt:lpstr>
      <vt:lpstr>画像分類</vt:lpstr>
      <vt:lpstr>物体検出</vt:lpstr>
      <vt:lpstr>物体検出事例</vt:lpstr>
      <vt:lpstr>セグメンテーション</vt:lpstr>
      <vt:lpstr>セグメンテーション事例</vt:lpstr>
      <vt:lpstr>ディープラーニング</vt:lpstr>
      <vt:lpstr>パーセプトロン</vt:lpstr>
      <vt:lpstr>２つの入力パーセプトロン</vt:lpstr>
      <vt:lpstr>重みをつけて計算</vt:lpstr>
      <vt:lpstr>活性化関数</vt:lpstr>
      <vt:lpstr>閾値（いきち）</vt:lpstr>
      <vt:lpstr>閾値の値で論理演算を表現</vt:lpstr>
      <vt:lpstr>線形分離可能</vt:lpstr>
      <vt:lpstr>線形分離不可能</vt:lpstr>
      <vt:lpstr>多層パーセプトロン</vt:lpstr>
      <vt:lpstr>PowerPoint プレゼンテーション</vt:lpstr>
      <vt:lpstr>MNISTの学習</vt:lpstr>
      <vt:lpstr>TensorFlow（テンソルフロー）とは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CNN（畳み込みニューラルネットワーク）</vt:lpstr>
      <vt:lpstr>CNNの流れ</vt:lpstr>
      <vt:lpstr>畳み込み層</vt:lpstr>
      <vt:lpstr>畳み込み層</vt:lpstr>
      <vt:lpstr>畳み込み層</vt:lpstr>
      <vt:lpstr>プーリング層</vt:lpstr>
      <vt:lpstr>CIFAR-10の学習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技能向上訓練 ＡＩプログラミングコース</dc:title>
  <dc:creator>羽田野 拓</dc:creator>
  <cp:lastModifiedBy>羽田野 拓</cp:lastModifiedBy>
  <cp:revision>1</cp:revision>
  <dcterms:created xsi:type="dcterms:W3CDTF">2020-09-13T11:44:16Z</dcterms:created>
  <dcterms:modified xsi:type="dcterms:W3CDTF">2020-09-14T15:12:45Z</dcterms:modified>
</cp:coreProperties>
</file>